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1"/>
  </p:notesMasterIdLst>
  <p:sldIdLst>
    <p:sldId id="351" r:id="rId2"/>
    <p:sldId id="2810" r:id="rId3"/>
    <p:sldId id="3153" r:id="rId4"/>
    <p:sldId id="3131" r:id="rId5"/>
    <p:sldId id="275" r:id="rId6"/>
    <p:sldId id="282" r:id="rId7"/>
    <p:sldId id="289" r:id="rId8"/>
    <p:sldId id="258" r:id="rId9"/>
    <p:sldId id="3152" r:id="rId10"/>
    <p:sldId id="3144" r:id="rId11"/>
    <p:sldId id="3156" r:id="rId12"/>
    <p:sldId id="2832" r:id="rId13"/>
    <p:sldId id="2830" r:id="rId14"/>
    <p:sldId id="3147" r:id="rId15"/>
    <p:sldId id="3148" r:id="rId16"/>
    <p:sldId id="3149" r:id="rId17"/>
    <p:sldId id="3150" r:id="rId18"/>
    <p:sldId id="3154" r:id="rId19"/>
    <p:sldId id="315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946809-7A30-3848-A154-53728483CC3D}" v="65" dt="2021-06-22T00:29:45.4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096" autoAdjust="0"/>
    <p:restoredTop sz="93607" autoAdjust="0"/>
  </p:normalViewPr>
  <p:slideViewPr>
    <p:cSldViewPr snapToGrid="0" snapToObjects="1">
      <p:cViewPr varScale="1">
        <p:scale>
          <a:sx n="63" d="100"/>
          <a:sy n="63" d="100"/>
        </p:scale>
        <p:origin x="1108" y="64"/>
      </p:cViewPr>
      <p:guideLst/>
    </p:cSldViewPr>
  </p:slideViewPr>
  <p:outlineViewPr>
    <p:cViewPr>
      <p:scale>
        <a:sx n="33" d="100"/>
        <a:sy n="33" d="100"/>
      </p:scale>
      <p:origin x="0" y="-544"/>
    </p:cViewPr>
  </p:outlineViewPr>
  <p:notesTextViewPr>
    <p:cViewPr>
      <p:scale>
        <a:sx n="1" d="1"/>
        <a:sy n="1" d="1"/>
      </p:scale>
      <p:origin x="0" y="0"/>
    </p:cViewPr>
  </p:notesTextViewPr>
  <p:sorterViewPr>
    <p:cViewPr varScale="1">
      <p:scale>
        <a:sx n="1" d="1"/>
        <a:sy n="1" d="1"/>
      </p:scale>
      <p:origin x="0" y="-5528"/>
    </p:cViewPr>
  </p:sorterViewPr>
  <p:notesViewPr>
    <p:cSldViewPr snapToGrid="0" snapToObjects="1">
      <p:cViewPr varScale="1">
        <p:scale>
          <a:sx n="86" d="100"/>
          <a:sy n="86" d="100"/>
        </p:scale>
        <p:origin x="3896"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A7E55E-D2E0-5F4C-831A-1B7C0FBB951C}" type="datetimeFigureOut">
              <a:rPr lang="en-US" smtClean="0"/>
              <a:t>7/17/2021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93FC1C-9DE0-6D41-8796-682D9241CEDB}" type="slidenum">
              <a:rPr lang="en-US" smtClean="0"/>
              <a:t>‹#›</a:t>
            </a:fld>
            <a:endParaRPr lang="en-US"/>
          </a:p>
        </p:txBody>
      </p:sp>
    </p:spTree>
    <p:extLst>
      <p:ext uri="{BB962C8B-B14F-4D97-AF65-F5344CB8AC3E}">
        <p14:creationId xmlns:p14="http://schemas.microsoft.com/office/powerpoint/2010/main" val="1009808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6E5F5D1E-66F2-40A5-81A2-854EE5BAFA28}" type="slidenum">
              <a:rPr lang="en-US" smtClean="0"/>
              <a:t>4</a:t>
            </a:fld>
            <a:endParaRPr lang="en-US"/>
          </a:p>
        </p:txBody>
      </p:sp>
    </p:spTree>
    <p:extLst>
      <p:ext uri="{BB962C8B-B14F-4D97-AF65-F5344CB8AC3E}">
        <p14:creationId xmlns:p14="http://schemas.microsoft.com/office/powerpoint/2010/main" val="725693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eaLnBrk="0" fontAlgn="base" hangingPunct="0">
              <a:spcBef>
                <a:spcPct val="0"/>
              </a:spcBef>
              <a:spcAft>
                <a:spcPts val="1800"/>
              </a:spcAft>
              <a:buFont typeface="+mj-lt"/>
              <a:buAutoNum type="arabicPeriod" startAt="2"/>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4C85FF-F528-4C91-A5CE-875D152205DE}"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2465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eaLnBrk="0" fontAlgn="base" hangingPunct="0">
              <a:spcBef>
                <a:spcPct val="0"/>
              </a:spcBef>
              <a:spcAft>
                <a:spcPts val="1800"/>
              </a:spcAft>
              <a:buFont typeface="+mj-lt"/>
              <a:buAutoNum type="arabicPeriod" startAt="2"/>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4C85FF-F528-4C91-A5CE-875D152205DE}"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7311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4C85FF-F528-4C91-A5CE-875D152205DE}"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9149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Universal definition of school readiness </a:t>
            </a:r>
            <a:r>
              <a:rPr lang="en-CA" dirty="0">
                <a:solidFill>
                  <a:prstClr val="black"/>
                </a:solidFill>
                <a:ea typeface="ＭＳ Ｐゴシック" charset="-128"/>
                <a:cs typeface="Arial" panose="020B0604020202020204" pitchFamily="34" charset="0"/>
              </a:rPr>
              <a:t>(includes family involvement in this priority)</a:t>
            </a:r>
            <a:endParaRPr lang="en-CA" sz="2200" dirty="0">
              <a:solidFill>
                <a:prstClr val="black"/>
              </a:solidFill>
              <a:ea typeface="ＭＳ Ｐゴシック" charset="-128"/>
              <a:cs typeface="Arial" panose="020B0604020202020204" pitchFamily="34" charset="0"/>
            </a:endParaRPr>
          </a:p>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Effective Co-ordination to Effectively Support Children (0-18) and their Families</a:t>
            </a:r>
          </a:p>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Communication </a:t>
            </a:r>
            <a:r>
              <a:rPr lang="en-CA" sz="1600" dirty="0">
                <a:solidFill>
                  <a:prstClr val="black"/>
                </a:solidFill>
                <a:ea typeface="ＭＳ Ｐゴシック" charset="-128"/>
                <a:cs typeface="Arial" panose="020B0604020202020204" pitchFamily="34" charset="0"/>
              </a:rPr>
              <a:t>(which requires a strengthening &amp; updating of SICC&amp;F’s communications infrastructure Review &amp; consideration of who DIDN’T respond to the survey</a:t>
            </a:r>
            <a:endParaRPr lang="en-CA" dirty="0">
              <a:solidFill>
                <a:prstClr val="black"/>
              </a:solidFill>
              <a:ea typeface="ＭＳ Ｐゴシック" charset="-128"/>
              <a:cs typeface="Arial" panose="020B0604020202020204" pitchFamily="34" charset="0"/>
            </a:endParaRPr>
          </a:p>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Monitoring and promoting developmental and social-emotional screening for all children in Southern Illinois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4C85FF-F528-4C91-A5CE-875D152205DE}"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6093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Universal definition of school readiness </a:t>
            </a:r>
            <a:r>
              <a:rPr lang="en-CA" dirty="0">
                <a:solidFill>
                  <a:prstClr val="black"/>
                </a:solidFill>
                <a:ea typeface="ＭＳ Ｐゴシック" charset="-128"/>
                <a:cs typeface="Arial" panose="020B0604020202020204" pitchFamily="34" charset="0"/>
              </a:rPr>
              <a:t>(includes family involvement in this priority)</a:t>
            </a:r>
            <a:endParaRPr lang="en-CA" sz="2200" dirty="0">
              <a:solidFill>
                <a:prstClr val="black"/>
              </a:solidFill>
              <a:ea typeface="ＭＳ Ｐゴシック" charset="-128"/>
              <a:cs typeface="Arial" panose="020B0604020202020204" pitchFamily="34" charset="0"/>
            </a:endParaRPr>
          </a:p>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Effective Co-ordination to Effectively Support Children (0-18) and their Families</a:t>
            </a:r>
          </a:p>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Communication </a:t>
            </a:r>
            <a:r>
              <a:rPr lang="en-CA" sz="1600" dirty="0">
                <a:solidFill>
                  <a:prstClr val="black"/>
                </a:solidFill>
                <a:ea typeface="ＭＳ Ｐゴシック" charset="-128"/>
                <a:cs typeface="Arial" panose="020B0604020202020204" pitchFamily="34" charset="0"/>
              </a:rPr>
              <a:t>(which requires a strengthening &amp; updating of SICC&amp;F’s communications infrastructure Review &amp; consideration of who DIDN’T respond to the survey</a:t>
            </a:r>
            <a:endParaRPr lang="en-CA" dirty="0">
              <a:solidFill>
                <a:prstClr val="black"/>
              </a:solidFill>
              <a:ea typeface="ＭＳ Ｐゴシック" charset="-128"/>
              <a:cs typeface="Arial" panose="020B0604020202020204" pitchFamily="34" charset="0"/>
            </a:endParaRPr>
          </a:p>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Monitoring and promoting developmental and social-emotional screening for all children in Southern Illinois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4C85FF-F528-4C91-A5CE-875D152205DE}"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9193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Universal definition of school readiness </a:t>
            </a:r>
            <a:r>
              <a:rPr lang="en-CA" dirty="0">
                <a:solidFill>
                  <a:prstClr val="black"/>
                </a:solidFill>
                <a:ea typeface="ＭＳ Ｐゴシック" charset="-128"/>
                <a:cs typeface="Arial" panose="020B0604020202020204" pitchFamily="34" charset="0"/>
              </a:rPr>
              <a:t>(includes family involvement in this priority)</a:t>
            </a:r>
            <a:endParaRPr lang="en-CA" sz="2200" dirty="0">
              <a:solidFill>
                <a:prstClr val="black"/>
              </a:solidFill>
              <a:ea typeface="ＭＳ Ｐゴシック" charset="-128"/>
              <a:cs typeface="Arial" panose="020B0604020202020204" pitchFamily="34" charset="0"/>
            </a:endParaRPr>
          </a:p>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Effective Co-ordination to Effectively Support Children (0-18) and their Families</a:t>
            </a:r>
          </a:p>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Communication </a:t>
            </a:r>
            <a:r>
              <a:rPr lang="en-CA" sz="1600" dirty="0">
                <a:solidFill>
                  <a:prstClr val="black"/>
                </a:solidFill>
                <a:ea typeface="ＭＳ Ｐゴシック" charset="-128"/>
                <a:cs typeface="Arial" panose="020B0604020202020204" pitchFamily="34" charset="0"/>
              </a:rPr>
              <a:t>(which requires a strengthening &amp; updating of SICC&amp;F’s communications infrastructure Review &amp; consideration of who DIDN’T respond to the survey</a:t>
            </a:r>
            <a:endParaRPr lang="en-CA" dirty="0">
              <a:solidFill>
                <a:prstClr val="black"/>
              </a:solidFill>
              <a:ea typeface="ＭＳ Ｐゴシック" charset="-128"/>
              <a:cs typeface="Arial" panose="020B0604020202020204" pitchFamily="34" charset="0"/>
            </a:endParaRPr>
          </a:p>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Monitoring and promoting developmental and social-emotional screening for all children in Southern Illinois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4C85FF-F528-4C91-A5CE-875D152205DE}"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7608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Universal definition of school readiness </a:t>
            </a:r>
            <a:r>
              <a:rPr lang="en-CA" dirty="0">
                <a:solidFill>
                  <a:prstClr val="black"/>
                </a:solidFill>
                <a:ea typeface="ＭＳ Ｐゴシック" charset="-128"/>
                <a:cs typeface="Arial" panose="020B0604020202020204" pitchFamily="34" charset="0"/>
              </a:rPr>
              <a:t>(includes family involvement in this priority)</a:t>
            </a:r>
            <a:endParaRPr lang="en-CA" sz="2200" dirty="0">
              <a:solidFill>
                <a:prstClr val="black"/>
              </a:solidFill>
              <a:ea typeface="ＭＳ Ｐゴシック" charset="-128"/>
              <a:cs typeface="Arial" panose="020B0604020202020204" pitchFamily="34" charset="0"/>
            </a:endParaRPr>
          </a:p>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Effective Co-ordination to Effectively Support Children (0-18) and their Families</a:t>
            </a:r>
          </a:p>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Communication </a:t>
            </a:r>
            <a:r>
              <a:rPr lang="en-CA" sz="1600" dirty="0">
                <a:solidFill>
                  <a:prstClr val="black"/>
                </a:solidFill>
                <a:ea typeface="ＭＳ Ｐゴシック" charset="-128"/>
                <a:cs typeface="Arial" panose="020B0604020202020204" pitchFamily="34" charset="0"/>
              </a:rPr>
              <a:t>(which requires a strengthening &amp; updating of SICC&amp;F’s communications infrastructure Review &amp; consideration of who DIDN’T respond to the survey</a:t>
            </a:r>
            <a:endParaRPr lang="en-CA" dirty="0">
              <a:solidFill>
                <a:prstClr val="black"/>
              </a:solidFill>
              <a:ea typeface="ＭＳ Ｐゴシック" charset="-128"/>
              <a:cs typeface="Arial" panose="020B0604020202020204" pitchFamily="34" charset="0"/>
            </a:endParaRPr>
          </a:p>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Monitoring and promoting developmental and social-emotional screening for all children in Southern Illinois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4C85FF-F528-4C91-A5CE-875D152205DE}"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5319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Universal definition of school readiness </a:t>
            </a:r>
            <a:r>
              <a:rPr lang="en-CA" dirty="0">
                <a:solidFill>
                  <a:prstClr val="black"/>
                </a:solidFill>
                <a:ea typeface="ＭＳ Ｐゴシック" charset="-128"/>
                <a:cs typeface="Arial" panose="020B0604020202020204" pitchFamily="34" charset="0"/>
              </a:rPr>
              <a:t>(includes family involvement in this priority)</a:t>
            </a:r>
            <a:endParaRPr lang="en-CA" sz="2200" dirty="0">
              <a:solidFill>
                <a:prstClr val="black"/>
              </a:solidFill>
              <a:ea typeface="ＭＳ Ｐゴシック" charset="-128"/>
              <a:cs typeface="Arial" panose="020B0604020202020204" pitchFamily="34" charset="0"/>
            </a:endParaRPr>
          </a:p>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Effective Co-ordination to Effectively Support Children (0-18) and their Families</a:t>
            </a:r>
          </a:p>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Communication </a:t>
            </a:r>
            <a:r>
              <a:rPr lang="en-CA" sz="1600" dirty="0">
                <a:solidFill>
                  <a:prstClr val="black"/>
                </a:solidFill>
                <a:ea typeface="ＭＳ Ｐゴシック" charset="-128"/>
                <a:cs typeface="Arial" panose="020B0604020202020204" pitchFamily="34" charset="0"/>
              </a:rPr>
              <a:t>(which requires a strengthening &amp; updating of SICC&amp;F’s communications infrastructure Review &amp; consideration of who DIDN’T respond to the survey</a:t>
            </a:r>
            <a:endParaRPr lang="en-CA" dirty="0">
              <a:solidFill>
                <a:prstClr val="black"/>
              </a:solidFill>
              <a:ea typeface="ＭＳ Ｐゴシック" charset="-128"/>
              <a:cs typeface="Arial" panose="020B0604020202020204" pitchFamily="34" charset="0"/>
            </a:endParaRPr>
          </a:p>
          <a:p>
            <a:pPr marL="457200" indent="-457200" eaLnBrk="0" fontAlgn="base" hangingPunct="0">
              <a:spcBef>
                <a:spcPct val="0"/>
              </a:spcBef>
              <a:spcAft>
                <a:spcPts val="1800"/>
              </a:spcAft>
              <a:buFont typeface="+mj-lt"/>
              <a:buAutoNum type="arabicPeriod" startAt="2"/>
              <a:defRPr/>
            </a:pPr>
            <a:r>
              <a:rPr lang="en-CA" sz="2200" dirty="0">
                <a:solidFill>
                  <a:prstClr val="black"/>
                </a:solidFill>
                <a:ea typeface="ＭＳ Ｐゴシック" charset="-128"/>
                <a:cs typeface="Arial" panose="020B0604020202020204" pitchFamily="34" charset="0"/>
              </a:rPr>
              <a:t>Monitoring and promoting developmental and social-emotional screening for all children in Southern Illinois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4C85FF-F528-4C91-A5CE-875D152205DE}"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1125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7871" y="731752"/>
            <a:ext cx="10544435" cy="2813672"/>
          </a:xfrm>
        </p:spPr>
        <p:txBody>
          <a:bodyPr anchor="t"/>
          <a:lstStyle>
            <a:lvl1pPr algn="l">
              <a:defRPr sz="6000" b="1">
                <a:solidFill>
                  <a:schemeClr val="bg1"/>
                </a:solidFill>
              </a:defRPr>
            </a:lvl1pPr>
          </a:lstStyle>
          <a:p>
            <a:r>
              <a:rPr lang="en-US"/>
              <a:t>Click to edit Master title style</a:t>
            </a:r>
          </a:p>
        </p:txBody>
      </p:sp>
    </p:spTree>
    <p:extLst>
      <p:ext uri="{BB962C8B-B14F-4D97-AF65-F5344CB8AC3E}">
        <p14:creationId xmlns:p14="http://schemas.microsoft.com/office/powerpoint/2010/main" val="531539418"/>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Divider 4">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C7DC52-CB76-224C-BEEA-38E9BC333F3C}"/>
              </a:ext>
            </a:extLst>
          </p:cNvPr>
          <p:cNvPicPr>
            <a:picLocks noChangeAspect="1"/>
          </p:cNvPicPr>
          <p:nvPr userDrawn="1"/>
        </p:nvPicPr>
        <p:blipFill rotWithShape="1">
          <a:blip r:embed="rId2"/>
          <a:srcRect t="23938" b="17543"/>
          <a:stretch/>
        </p:blipFill>
        <p:spPr>
          <a:xfrm>
            <a:off x="3005137" y="0"/>
            <a:ext cx="12191999" cy="4383353"/>
          </a:xfrm>
          <a:prstGeom prst="rect">
            <a:avLst/>
          </a:prstGeom>
        </p:spPr>
      </p:pic>
      <p:pic>
        <p:nvPicPr>
          <p:cNvPr id="8" name="Picture 7">
            <a:extLst>
              <a:ext uri="{FF2B5EF4-FFF2-40B4-BE49-F238E27FC236}">
                <a16:creationId xmlns:a16="http://schemas.microsoft.com/office/drawing/2014/main" id="{61787573-A650-DF42-A090-A1C27041112C}"/>
              </a:ext>
            </a:extLst>
          </p:cNvPr>
          <p:cNvPicPr>
            <a:picLocks noChangeAspect="1"/>
          </p:cNvPicPr>
          <p:nvPr userDrawn="1"/>
        </p:nvPicPr>
        <p:blipFill rotWithShape="1">
          <a:blip r:embed="rId2"/>
          <a:srcRect t="23938" r="75351" b="17543"/>
          <a:stretch/>
        </p:blipFill>
        <p:spPr>
          <a:xfrm flipH="1">
            <a:off x="0" y="0"/>
            <a:ext cx="3005136" cy="4383353"/>
          </a:xfrm>
          <a:prstGeom prst="rect">
            <a:avLst/>
          </a:prstGeom>
        </p:spPr>
      </p:pic>
      <p:sp>
        <p:nvSpPr>
          <p:cNvPr id="11" name="Rectangle 10"/>
          <p:cNvSpPr/>
          <p:nvPr userDrawn="1"/>
        </p:nvSpPr>
        <p:spPr>
          <a:xfrm>
            <a:off x="1" y="0"/>
            <a:ext cx="12191999" cy="4383353"/>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ctrTitle" hasCustomPrompt="1"/>
          </p:nvPr>
        </p:nvSpPr>
        <p:spPr>
          <a:xfrm>
            <a:off x="807871" y="731752"/>
            <a:ext cx="6924579" cy="2387600"/>
          </a:xfrm>
        </p:spPr>
        <p:txBody>
          <a:bodyPr anchor="b"/>
          <a:lstStyle>
            <a:lvl1pPr algn="l">
              <a:defRPr sz="6000" b="1">
                <a:solidFill>
                  <a:schemeClr val="bg1"/>
                </a:solidFill>
              </a:defRPr>
            </a:lvl1pPr>
          </a:lstStyle>
          <a:p>
            <a:r>
              <a:rPr lang="en-US"/>
              <a:t>Section Header Here</a:t>
            </a:r>
          </a:p>
        </p:txBody>
      </p:sp>
    </p:spTree>
    <p:extLst>
      <p:ext uri="{BB962C8B-B14F-4D97-AF65-F5344CB8AC3E}">
        <p14:creationId xmlns:p14="http://schemas.microsoft.com/office/powerpoint/2010/main" val="205132979"/>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79394" y="169814"/>
            <a:ext cx="11239130" cy="1325563"/>
          </a:xfrm>
        </p:spPr>
        <p:txBody>
          <a:bodyPr/>
          <a:lstStyle>
            <a:lvl1pPr>
              <a:defRPr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040713774"/>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extLst>
    <p:ext uri="{DCECCB84-F9BA-43D5-87BE-67443E8EF086}">
      <p15:sldGuideLst xmlns:p15="http://schemas.microsoft.com/office/powerpoint/2012/main">
        <p15:guide id="1" orient="horz" pos="98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79394" y="1577050"/>
            <a:ext cx="11239130" cy="4370989"/>
          </a:xfrm>
        </p:spPr>
        <p:txBody>
          <a:bodyPr/>
          <a:lstStyle>
            <a:lvl1pPr marL="228600" indent="-228600">
              <a:spcBef>
                <a:spcPts val="1800"/>
              </a:spcBef>
              <a:spcAft>
                <a:spcPts val="0"/>
              </a:spcAft>
              <a:buClr>
                <a:schemeClr val="accent1"/>
              </a:buClr>
              <a:buFont typeface="Wingdings" panose="05000000000000000000" pitchFamily="2" charset="2"/>
              <a:buChar char="§"/>
              <a:defRPr/>
            </a:lvl1pPr>
            <a:lvl2pPr marL="685800" indent="-228600">
              <a:buFont typeface="Arial" panose="020B0604020202020204" pitchFamily="34" charset="0"/>
              <a:buChar char="–"/>
              <a:defRPr/>
            </a:lvl2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479394" y="169814"/>
            <a:ext cx="11239130" cy="1325563"/>
          </a:xfrm>
        </p:spPr>
        <p:txBody>
          <a:bodyPr/>
          <a:lstStyle>
            <a:lvl1pPr>
              <a:defRPr b="1">
                <a:latin typeface="Arial" panose="020B0604020202020204" pitchFamily="34" charset="0"/>
                <a:cs typeface="Arial" panose="020B0604020202020204" pitchFamily="34" charset="0"/>
              </a:defRPr>
            </a:lvl1pPr>
          </a:lstStyle>
          <a:p>
            <a:r>
              <a:rPr lang="en-US"/>
              <a:t>Click to edit Master title style</a:t>
            </a:r>
          </a:p>
        </p:txBody>
      </p:sp>
      <p:sp>
        <p:nvSpPr>
          <p:cNvPr id="16" name="Rectangle 15">
            <a:extLst>
              <a:ext uri="{FF2B5EF4-FFF2-40B4-BE49-F238E27FC236}">
                <a16:creationId xmlns:a16="http://schemas.microsoft.com/office/drawing/2014/main" id="{5B0A4DF3-E76A-FA49-916D-656BACCCCA69}"/>
              </a:ext>
            </a:extLst>
          </p:cNvPr>
          <p:cNvSpPr/>
          <p:nvPr userDrawn="1"/>
        </p:nvSpPr>
        <p:spPr>
          <a:xfrm>
            <a:off x="882072" y="5948039"/>
            <a:ext cx="1759527" cy="958541"/>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1BF6C87B-AC0D-FC47-88B6-E1F085A7A3E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6810" y="5402429"/>
            <a:ext cx="1251753" cy="1251753"/>
          </a:xfrm>
          <a:prstGeom prst="rect">
            <a:avLst/>
          </a:prstGeom>
        </p:spPr>
      </p:pic>
    </p:spTree>
    <p:extLst>
      <p:ext uri="{BB962C8B-B14F-4D97-AF65-F5344CB8AC3E}">
        <p14:creationId xmlns:p14="http://schemas.microsoft.com/office/powerpoint/2010/main" val="2967582852"/>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extLst>
    <p:ext uri="{DCECCB84-F9BA-43D5-87BE-67443E8EF086}">
      <p15:sldGuideLst xmlns:p15="http://schemas.microsoft.com/office/powerpoint/2012/main">
        <p15:guide id="1" orient="horz" pos="98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1432164"/>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6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D00F1-AC0D-0143-954A-ACB64B89BC2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B5CE10A-9F78-2142-86F0-7E58E1B347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F68423-DA37-934A-A405-00B135108C0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81658693-2DA1-4744-A9F9-5FBEB8BA56B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1595EF3-2835-914B-B442-E5F894C80BE3}"/>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413302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6BE9C2A-1EBB-3843-9FAF-F1EE5D59E0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p:blipFill>
        <p:spPr>
          <a:xfrm>
            <a:off x="3212" y="3028112"/>
            <a:ext cx="12188788" cy="3028112"/>
          </a:xfrm>
          <a:prstGeom prst="rect">
            <a:avLst/>
          </a:prstGeom>
        </p:spPr>
      </p:pic>
      <p:pic>
        <p:nvPicPr>
          <p:cNvPr id="13" name="Picture 12">
            <a:extLst>
              <a:ext uri="{FF2B5EF4-FFF2-40B4-BE49-F238E27FC236}">
                <a16:creationId xmlns:a16="http://schemas.microsoft.com/office/drawing/2014/main" id="{9D0D8D10-CCBB-CE48-A223-52B101DD12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p:blipFill>
        <p:spPr>
          <a:xfrm>
            <a:off x="3212" y="0"/>
            <a:ext cx="12188788" cy="3028112"/>
          </a:xfrm>
          <a:prstGeom prst="rect">
            <a:avLst/>
          </a:prstGeom>
        </p:spPr>
      </p:pic>
      <p:sp>
        <p:nvSpPr>
          <p:cNvPr id="3" name="Rectangle 2">
            <a:extLst>
              <a:ext uri="{FF2B5EF4-FFF2-40B4-BE49-F238E27FC236}">
                <a16:creationId xmlns:a16="http://schemas.microsoft.com/office/drawing/2014/main" id="{5044708A-9DCA-F043-9272-67C622D10E36}"/>
              </a:ext>
            </a:extLst>
          </p:cNvPr>
          <p:cNvSpPr/>
          <p:nvPr userDrawn="1"/>
        </p:nvSpPr>
        <p:spPr>
          <a:xfrm>
            <a:off x="0" y="1905000"/>
            <a:ext cx="10668000" cy="1505788"/>
          </a:xfrm>
          <a:prstGeom prst="rect">
            <a:avLst/>
          </a:prstGeom>
          <a:solidFill>
            <a:srgbClr val="00B3EC"/>
          </a:solidFill>
          <a:ln>
            <a:solidFill>
              <a:srgbClr val="00B3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807871" y="2204376"/>
            <a:ext cx="7942429" cy="1034124"/>
          </a:xfrm>
        </p:spPr>
        <p:txBody>
          <a:bodyPr anchor="t"/>
          <a:lstStyle>
            <a:lvl1pPr algn="l">
              <a:defRPr sz="6000" b="1">
                <a:solidFill>
                  <a:schemeClr val="bg1"/>
                </a:solidFill>
              </a:defRPr>
            </a:lvl1pPr>
          </a:lstStyle>
          <a:p>
            <a:r>
              <a:rPr lang="en-US"/>
              <a:t>#</a:t>
            </a:r>
            <a:r>
              <a:rPr lang="en-US" err="1"/>
              <a:t>powerofmentoring</a:t>
            </a:r>
            <a:endParaRPr lang="en-US"/>
          </a:p>
        </p:txBody>
      </p:sp>
      <p:pic>
        <p:nvPicPr>
          <p:cNvPr id="8" name="Picture 7">
            <a:extLst>
              <a:ext uri="{FF2B5EF4-FFF2-40B4-BE49-F238E27FC236}">
                <a16:creationId xmlns:a16="http://schemas.microsoft.com/office/drawing/2014/main" id="{939CB8E8-5C8E-4006-A141-74950AE466E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1000" y="6173054"/>
            <a:ext cx="1739097" cy="531692"/>
          </a:xfrm>
          <a:prstGeom prst="rect">
            <a:avLst/>
          </a:prstGeom>
        </p:spPr>
      </p:pic>
      <p:sp>
        <p:nvSpPr>
          <p:cNvPr id="11" name="TextBox 10">
            <a:extLst>
              <a:ext uri="{FF2B5EF4-FFF2-40B4-BE49-F238E27FC236}">
                <a16:creationId xmlns:a16="http://schemas.microsoft.com/office/drawing/2014/main" id="{F99AA35A-3B12-4CDF-A47F-3FBDD3F5078C}"/>
              </a:ext>
            </a:extLst>
          </p:cNvPr>
          <p:cNvSpPr txBox="1"/>
          <p:nvPr userDrawn="1"/>
        </p:nvSpPr>
        <p:spPr>
          <a:xfrm>
            <a:off x="8997666" y="6269623"/>
            <a:ext cx="2920621" cy="338554"/>
          </a:xfrm>
          <a:prstGeom prst="rect">
            <a:avLst/>
          </a:prstGeom>
          <a:noFill/>
        </p:spPr>
        <p:txBody>
          <a:bodyPr wrap="square" rtlCol="0">
            <a:spAutoFit/>
          </a:bodyPr>
          <a:lstStyle/>
          <a:p>
            <a:pPr algn="ctr"/>
            <a:r>
              <a:rPr lang="en-CA" sz="1600" b="1" dirty="0">
                <a:solidFill>
                  <a:prstClr val="black"/>
                </a:solidFill>
                <a:latin typeface="Calibri" panose="020F0502020204030204"/>
              </a:rPr>
              <a:t>www.tamarackcommunity.ca</a:t>
            </a:r>
          </a:p>
        </p:txBody>
      </p:sp>
    </p:spTree>
    <p:extLst>
      <p:ext uri="{BB962C8B-B14F-4D97-AF65-F5344CB8AC3E}">
        <p14:creationId xmlns:p14="http://schemas.microsoft.com/office/powerpoint/2010/main" val="4271956257"/>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5226244"/>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6BE9C2A-1EBB-3843-9FAF-F1EE5D59E0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p:blipFill>
        <p:spPr>
          <a:xfrm>
            <a:off x="0" y="3423488"/>
            <a:ext cx="12188788" cy="3028112"/>
          </a:xfrm>
          <a:prstGeom prst="rect">
            <a:avLst/>
          </a:prstGeom>
        </p:spPr>
      </p:pic>
      <p:pic>
        <p:nvPicPr>
          <p:cNvPr id="13" name="Picture 12">
            <a:extLst>
              <a:ext uri="{FF2B5EF4-FFF2-40B4-BE49-F238E27FC236}">
                <a16:creationId xmlns:a16="http://schemas.microsoft.com/office/drawing/2014/main" id="{9D0D8D10-CCBB-CE48-A223-52B101DD12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p:blipFill>
        <p:spPr>
          <a:xfrm>
            <a:off x="0" y="400888"/>
            <a:ext cx="12188788" cy="3028112"/>
          </a:xfrm>
          <a:prstGeom prst="rect">
            <a:avLst/>
          </a:prstGeom>
        </p:spPr>
      </p:pic>
      <p:sp>
        <p:nvSpPr>
          <p:cNvPr id="3" name="Rectangle 2">
            <a:extLst>
              <a:ext uri="{FF2B5EF4-FFF2-40B4-BE49-F238E27FC236}">
                <a16:creationId xmlns:a16="http://schemas.microsoft.com/office/drawing/2014/main" id="{5044708A-9DCA-F043-9272-67C622D10E36}"/>
              </a:ext>
            </a:extLst>
          </p:cNvPr>
          <p:cNvSpPr/>
          <p:nvPr userDrawn="1"/>
        </p:nvSpPr>
        <p:spPr>
          <a:xfrm>
            <a:off x="0" y="1905000"/>
            <a:ext cx="10668000" cy="1505788"/>
          </a:xfrm>
          <a:prstGeom prst="rect">
            <a:avLst/>
          </a:prstGeom>
          <a:solidFill>
            <a:srgbClr val="00B3EC"/>
          </a:solidFill>
          <a:ln>
            <a:solidFill>
              <a:srgbClr val="00B3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807871" y="2204376"/>
            <a:ext cx="7942429" cy="1034124"/>
          </a:xfrm>
        </p:spPr>
        <p:txBody>
          <a:bodyPr anchor="t"/>
          <a:lstStyle>
            <a:lvl1pPr algn="l">
              <a:defRPr sz="6000" b="1">
                <a:solidFill>
                  <a:schemeClr val="bg1"/>
                </a:solidFill>
              </a:defRPr>
            </a:lvl1pPr>
          </a:lstStyle>
          <a:p>
            <a:r>
              <a:rPr lang="en-US"/>
              <a:t>WORKSHOPS</a:t>
            </a:r>
          </a:p>
        </p:txBody>
      </p:sp>
      <p:pic>
        <p:nvPicPr>
          <p:cNvPr id="7" name="Picture 6">
            <a:extLst>
              <a:ext uri="{FF2B5EF4-FFF2-40B4-BE49-F238E27FC236}">
                <a16:creationId xmlns:a16="http://schemas.microsoft.com/office/drawing/2014/main" id="{1E7C4B3C-B13F-DF45-9E6D-B59AFFB94031}"/>
              </a:ext>
            </a:extLst>
          </p:cNvPr>
          <p:cNvPicPr>
            <a:picLocks noChangeAspect="1"/>
          </p:cNvPicPr>
          <p:nvPr userDrawn="1"/>
        </p:nvPicPr>
        <p:blipFill>
          <a:blip r:embed="rId3">
            <a:lum bright="100000" contrast="-100000"/>
            <a:extLst>
              <a:ext uri="{28A0092B-C50C-407E-A947-70E740481C1C}">
                <a14:useLocalDpi xmlns:a14="http://schemas.microsoft.com/office/drawing/2010/main" val="0"/>
              </a:ext>
            </a:extLst>
          </a:blip>
          <a:srcRect/>
          <a:stretch/>
        </p:blipFill>
        <p:spPr>
          <a:xfrm>
            <a:off x="9279176" y="2032017"/>
            <a:ext cx="1251753" cy="1251753"/>
          </a:xfrm>
          <a:prstGeom prst="rect">
            <a:avLst/>
          </a:prstGeom>
        </p:spPr>
      </p:pic>
    </p:spTree>
    <p:extLst>
      <p:ext uri="{BB962C8B-B14F-4D97-AF65-F5344CB8AC3E}">
        <p14:creationId xmlns:p14="http://schemas.microsoft.com/office/powerpoint/2010/main" val="2165937516"/>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6BE9C2A-1EBB-3843-9FAF-F1EE5D59E0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p:blipFill>
        <p:spPr>
          <a:xfrm>
            <a:off x="0" y="3423488"/>
            <a:ext cx="12188788" cy="3028112"/>
          </a:xfrm>
          <a:prstGeom prst="rect">
            <a:avLst/>
          </a:prstGeom>
        </p:spPr>
      </p:pic>
      <p:pic>
        <p:nvPicPr>
          <p:cNvPr id="13" name="Picture 12">
            <a:extLst>
              <a:ext uri="{FF2B5EF4-FFF2-40B4-BE49-F238E27FC236}">
                <a16:creationId xmlns:a16="http://schemas.microsoft.com/office/drawing/2014/main" id="{9D0D8D10-CCBB-CE48-A223-52B101DD12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p:blipFill>
        <p:spPr>
          <a:xfrm>
            <a:off x="0" y="400888"/>
            <a:ext cx="12188788" cy="3028112"/>
          </a:xfrm>
          <a:prstGeom prst="rect">
            <a:avLst/>
          </a:prstGeom>
        </p:spPr>
      </p:pic>
      <p:sp>
        <p:nvSpPr>
          <p:cNvPr id="3" name="Rectangle 2">
            <a:extLst>
              <a:ext uri="{FF2B5EF4-FFF2-40B4-BE49-F238E27FC236}">
                <a16:creationId xmlns:a16="http://schemas.microsoft.com/office/drawing/2014/main" id="{5044708A-9DCA-F043-9272-67C622D10E36}"/>
              </a:ext>
            </a:extLst>
          </p:cNvPr>
          <p:cNvSpPr/>
          <p:nvPr userDrawn="1"/>
        </p:nvSpPr>
        <p:spPr>
          <a:xfrm>
            <a:off x="-88900" y="1905000"/>
            <a:ext cx="10756900" cy="3028112"/>
          </a:xfrm>
          <a:prstGeom prst="rect">
            <a:avLst/>
          </a:prstGeom>
          <a:solidFill>
            <a:srgbClr val="00B3EC"/>
          </a:solidFill>
          <a:ln>
            <a:solidFill>
              <a:srgbClr val="00B3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807871" y="2204376"/>
            <a:ext cx="7942429" cy="1034124"/>
          </a:xfrm>
        </p:spPr>
        <p:txBody>
          <a:bodyPr anchor="t"/>
          <a:lstStyle>
            <a:lvl1pPr algn="l">
              <a:defRPr sz="6000" b="1">
                <a:solidFill>
                  <a:schemeClr val="bg1"/>
                </a:solidFill>
              </a:defRPr>
            </a:lvl1pPr>
          </a:lstStyle>
          <a:p>
            <a:r>
              <a:rPr lang="en-US"/>
              <a:t>CONNECTIONS &amp;</a:t>
            </a:r>
            <a:br>
              <a:rPr lang="en-US"/>
            </a:br>
            <a:r>
              <a:rPr lang="en-US"/>
              <a:t>CONVERSATIONS</a:t>
            </a:r>
          </a:p>
        </p:txBody>
      </p:sp>
      <p:pic>
        <p:nvPicPr>
          <p:cNvPr id="7" name="Picture 6">
            <a:extLst>
              <a:ext uri="{FF2B5EF4-FFF2-40B4-BE49-F238E27FC236}">
                <a16:creationId xmlns:a16="http://schemas.microsoft.com/office/drawing/2014/main" id="{D8BDB9A8-AFE9-F840-B20F-6DAAF97FC34F}"/>
              </a:ext>
            </a:extLst>
          </p:cNvPr>
          <p:cNvPicPr>
            <a:picLocks noChangeAspect="1"/>
          </p:cNvPicPr>
          <p:nvPr userDrawn="1"/>
        </p:nvPicPr>
        <p:blipFill>
          <a:blip r:embed="rId3">
            <a:lum bright="100000" contrast="-100000"/>
            <a:extLst>
              <a:ext uri="{28A0092B-C50C-407E-A947-70E740481C1C}">
                <a14:useLocalDpi xmlns:a14="http://schemas.microsoft.com/office/drawing/2010/main" val="0"/>
              </a:ext>
            </a:extLst>
          </a:blip>
          <a:srcRect/>
          <a:stretch/>
        </p:blipFill>
        <p:spPr>
          <a:xfrm>
            <a:off x="9279176" y="2032017"/>
            <a:ext cx="1251753" cy="1251753"/>
          </a:xfrm>
          <a:prstGeom prst="rect">
            <a:avLst/>
          </a:prstGeom>
        </p:spPr>
      </p:pic>
    </p:spTree>
    <p:extLst>
      <p:ext uri="{BB962C8B-B14F-4D97-AF65-F5344CB8AC3E}">
        <p14:creationId xmlns:p14="http://schemas.microsoft.com/office/powerpoint/2010/main" val="3869228120"/>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E70ADD-DA14-A445-98D5-78B25F2B056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7879" b="28192"/>
          <a:stretch/>
        </p:blipFill>
        <p:spPr>
          <a:xfrm>
            <a:off x="0" y="-1"/>
            <a:ext cx="12192000" cy="4383353"/>
          </a:xfrm>
          <a:prstGeom prst="rect">
            <a:avLst/>
          </a:prstGeom>
        </p:spPr>
      </p:pic>
      <p:sp>
        <p:nvSpPr>
          <p:cNvPr id="12" name="Rectangle 11"/>
          <p:cNvSpPr/>
          <p:nvPr userDrawn="1"/>
        </p:nvSpPr>
        <p:spPr>
          <a:xfrm>
            <a:off x="0" y="-1"/>
            <a:ext cx="12191999" cy="4383353"/>
          </a:xfrm>
          <a:prstGeom prst="rect">
            <a:avLst/>
          </a:prstGeom>
          <a:solidFill>
            <a:srgbClr val="42235B">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ctrTitle" hasCustomPrompt="1"/>
          </p:nvPr>
        </p:nvSpPr>
        <p:spPr>
          <a:xfrm>
            <a:off x="807871" y="731752"/>
            <a:ext cx="6924579" cy="2387600"/>
          </a:xfrm>
        </p:spPr>
        <p:txBody>
          <a:bodyPr anchor="b"/>
          <a:lstStyle>
            <a:lvl1pPr algn="l">
              <a:defRPr sz="6000" b="1">
                <a:solidFill>
                  <a:schemeClr val="bg1"/>
                </a:solidFill>
              </a:defRPr>
            </a:lvl1pPr>
          </a:lstStyle>
          <a:p>
            <a:r>
              <a:rPr lang="en-US"/>
              <a:t>Section Header Here</a:t>
            </a:r>
          </a:p>
        </p:txBody>
      </p:sp>
      <p:pic>
        <p:nvPicPr>
          <p:cNvPr id="5" name="Picture 4">
            <a:extLst>
              <a:ext uri="{FF2B5EF4-FFF2-40B4-BE49-F238E27FC236}">
                <a16:creationId xmlns:a16="http://schemas.microsoft.com/office/drawing/2014/main" id="{FE1B4585-28F3-974D-923B-A0EAA24C503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422807" y="4678015"/>
            <a:ext cx="1832691" cy="1832691"/>
          </a:xfrm>
          <a:prstGeom prst="rect">
            <a:avLst/>
          </a:prstGeom>
        </p:spPr>
      </p:pic>
    </p:spTree>
    <p:extLst>
      <p:ext uri="{BB962C8B-B14F-4D97-AF65-F5344CB8AC3E}">
        <p14:creationId xmlns:p14="http://schemas.microsoft.com/office/powerpoint/2010/main" val="3240845027"/>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6F42E85-9B7D-2F4A-B891-3507942FB2B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8140" r="476" b="28082"/>
          <a:stretch/>
        </p:blipFill>
        <p:spPr>
          <a:xfrm>
            <a:off x="0" y="-2"/>
            <a:ext cx="12191999" cy="4383353"/>
          </a:xfrm>
          <a:prstGeom prst="rect">
            <a:avLst/>
          </a:prstGeom>
        </p:spPr>
      </p:pic>
      <p:sp>
        <p:nvSpPr>
          <p:cNvPr id="10" name="Rectangle 9"/>
          <p:cNvSpPr/>
          <p:nvPr userDrawn="1"/>
        </p:nvSpPr>
        <p:spPr>
          <a:xfrm>
            <a:off x="0" y="-1"/>
            <a:ext cx="12191999" cy="4383353"/>
          </a:xfrm>
          <a:prstGeom prst="rect">
            <a:avLst/>
          </a:prstGeom>
          <a:solidFill>
            <a:schemeClr val="accent2">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ctrTitle" hasCustomPrompt="1"/>
          </p:nvPr>
        </p:nvSpPr>
        <p:spPr>
          <a:xfrm>
            <a:off x="807871" y="731752"/>
            <a:ext cx="6924579" cy="2387600"/>
          </a:xfrm>
        </p:spPr>
        <p:txBody>
          <a:bodyPr anchor="b"/>
          <a:lstStyle>
            <a:lvl1pPr algn="l">
              <a:defRPr sz="6000" b="1">
                <a:solidFill>
                  <a:schemeClr val="bg1"/>
                </a:solidFill>
              </a:defRPr>
            </a:lvl1pPr>
          </a:lstStyle>
          <a:p>
            <a:r>
              <a:rPr lang="en-US"/>
              <a:t>Section Header Here</a:t>
            </a:r>
          </a:p>
        </p:txBody>
      </p:sp>
      <p:pic>
        <p:nvPicPr>
          <p:cNvPr id="5" name="Picture 4">
            <a:extLst>
              <a:ext uri="{FF2B5EF4-FFF2-40B4-BE49-F238E27FC236}">
                <a16:creationId xmlns:a16="http://schemas.microsoft.com/office/drawing/2014/main" id="{8D1E5982-8DD3-3A4D-B6DF-87B726D450B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422807" y="4678015"/>
            <a:ext cx="1832691" cy="1832691"/>
          </a:xfrm>
          <a:prstGeom prst="rect">
            <a:avLst/>
          </a:prstGeom>
        </p:spPr>
      </p:pic>
    </p:spTree>
    <p:extLst>
      <p:ext uri="{BB962C8B-B14F-4D97-AF65-F5344CB8AC3E}">
        <p14:creationId xmlns:p14="http://schemas.microsoft.com/office/powerpoint/2010/main" val="3723593600"/>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3">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D6A53C6-BD9E-5041-84D6-079B341B979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9898" b="26174"/>
          <a:stretch/>
        </p:blipFill>
        <p:spPr>
          <a:xfrm>
            <a:off x="1" y="0"/>
            <a:ext cx="12191998" cy="4383352"/>
          </a:xfrm>
          <a:prstGeom prst="rect">
            <a:avLst/>
          </a:prstGeom>
        </p:spPr>
      </p:pic>
      <p:sp>
        <p:nvSpPr>
          <p:cNvPr id="11" name="Rectangle 10"/>
          <p:cNvSpPr/>
          <p:nvPr userDrawn="1"/>
        </p:nvSpPr>
        <p:spPr>
          <a:xfrm>
            <a:off x="0" y="-1"/>
            <a:ext cx="12191999" cy="4383353"/>
          </a:xfrm>
          <a:prstGeom prst="rect">
            <a:avLst/>
          </a:prstGeom>
          <a:solidFill>
            <a:schemeClr val="accent3">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ctrTitle" hasCustomPrompt="1"/>
          </p:nvPr>
        </p:nvSpPr>
        <p:spPr>
          <a:xfrm>
            <a:off x="807871" y="731752"/>
            <a:ext cx="6924579" cy="2387600"/>
          </a:xfrm>
        </p:spPr>
        <p:txBody>
          <a:bodyPr anchor="b"/>
          <a:lstStyle>
            <a:lvl1pPr algn="l">
              <a:defRPr sz="6000" b="1">
                <a:solidFill>
                  <a:schemeClr val="bg1"/>
                </a:solidFill>
              </a:defRPr>
            </a:lvl1pPr>
          </a:lstStyle>
          <a:p>
            <a:r>
              <a:rPr lang="en-US"/>
              <a:t>Section Header Here</a:t>
            </a:r>
          </a:p>
        </p:txBody>
      </p:sp>
      <p:pic>
        <p:nvPicPr>
          <p:cNvPr id="5" name="Picture 4">
            <a:extLst>
              <a:ext uri="{FF2B5EF4-FFF2-40B4-BE49-F238E27FC236}">
                <a16:creationId xmlns:a16="http://schemas.microsoft.com/office/drawing/2014/main" id="{1F9F0D94-157F-F24D-8B3C-F709D2F614E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422807" y="4678015"/>
            <a:ext cx="1832691" cy="1832691"/>
          </a:xfrm>
          <a:prstGeom prst="rect">
            <a:avLst/>
          </a:prstGeom>
        </p:spPr>
      </p:pic>
    </p:spTree>
    <p:extLst>
      <p:ext uri="{BB962C8B-B14F-4D97-AF65-F5344CB8AC3E}">
        <p14:creationId xmlns:p14="http://schemas.microsoft.com/office/powerpoint/2010/main" val="1136075421"/>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6955505-BA11-B94B-A266-88F2AB391AC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8629" b="27453"/>
          <a:stretch/>
        </p:blipFill>
        <p:spPr>
          <a:xfrm>
            <a:off x="-1216" y="-2"/>
            <a:ext cx="12198796" cy="4383353"/>
          </a:xfrm>
          <a:prstGeom prst="rect">
            <a:avLst/>
          </a:prstGeom>
        </p:spPr>
      </p:pic>
      <p:sp>
        <p:nvSpPr>
          <p:cNvPr id="11" name="Rectangle 10"/>
          <p:cNvSpPr/>
          <p:nvPr userDrawn="1"/>
        </p:nvSpPr>
        <p:spPr>
          <a:xfrm>
            <a:off x="0" y="-1"/>
            <a:ext cx="12191999" cy="4383353"/>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ctrTitle" hasCustomPrompt="1"/>
          </p:nvPr>
        </p:nvSpPr>
        <p:spPr>
          <a:xfrm>
            <a:off x="807871" y="731752"/>
            <a:ext cx="6924579" cy="2387600"/>
          </a:xfrm>
        </p:spPr>
        <p:txBody>
          <a:bodyPr anchor="b"/>
          <a:lstStyle>
            <a:lvl1pPr algn="l">
              <a:defRPr sz="6000" b="1">
                <a:solidFill>
                  <a:schemeClr val="bg1"/>
                </a:solidFill>
              </a:defRPr>
            </a:lvl1pPr>
          </a:lstStyle>
          <a:p>
            <a:r>
              <a:rPr lang="en-US"/>
              <a:t>Section Header Here</a:t>
            </a:r>
          </a:p>
        </p:txBody>
      </p:sp>
      <p:pic>
        <p:nvPicPr>
          <p:cNvPr id="5" name="Picture 4">
            <a:extLst>
              <a:ext uri="{FF2B5EF4-FFF2-40B4-BE49-F238E27FC236}">
                <a16:creationId xmlns:a16="http://schemas.microsoft.com/office/drawing/2014/main" id="{535392BE-FD13-B043-BDA7-4F35729CDFD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422807" y="4678015"/>
            <a:ext cx="1832691" cy="1832691"/>
          </a:xfrm>
          <a:prstGeom prst="rect">
            <a:avLst/>
          </a:prstGeom>
        </p:spPr>
      </p:pic>
    </p:spTree>
    <p:extLst>
      <p:ext uri="{BB962C8B-B14F-4D97-AF65-F5344CB8AC3E}">
        <p14:creationId xmlns:p14="http://schemas.microsoft.com/office/powerpoint/2010/main" val="1204737125"/>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0F59C41-046B-AE4A-ACAA-C5AD68D04D84}"/>
              </a:ext>
            </a:extLst>
          </p:cNvPr>
          <p:cNvPicPr>
            <a:picLocks noChangeAspect="1"/>
          </p:cNvPicPr>
          <p:nvPr userDrawn="1"/>
        </p:nvPicPr>
        <p:blipFill>
          <a:blip r:embed="rId16" cstate="print">
            <a:extLst>
              <a:ext uri="{28A0092B-C50C-407E-A947-70E740481C1C}">
                <a14:useLocalDpi xmlns:a14="http://schemas.microsoft.com/office/drawing/2010/main" val="0"/>
              </a:ext>
            </a:extLst>
          </a:blip>
          <a:srcRect/>
          <a:stretch/>
        </p:blipFill>
        <p:spPr>
          <a:xfrm flipV="1">
            <a:off x="3530013" y="5988875"/>
            <a:ext cx="3529813" cy="876869"/>
          </a:xfrm>
          <a:prstGeom prst="rect">
            <a:avLst/>
          </a:prstGeom>
        </p:spPr>
      </p:pic>
      <p:pic>
        <p:nvPicPr>
          <p:cNvPr id="16" name="Picture 15">
            <a:extLst>
              <a:ext uri="{FF2B5EF4-FFF2-40B4-BE49-F238E27FC236}">
                <a16:creationId xmlns:a16="http://schemas.microsoft.com/office/drawing/2014/main" id="{409B5C1F-443B-654F-A1B2-CAD259E190B9}"/>
              </a:ext>
            </a:extLst>
          </p:cNvPr>
          <p:cNvPicPr>
            <a:picLocks noChangeAspect="1"/>
          </p:cNvPicPr>
          <p:nvPr userDrawn="1"/>
        </p:nvPicPr>
        <p:blipFill>
          <a:blip r:embed="rId16" cstate="print">
            <a:extLst>
              <a:ext uri="{28A0092B-C50C-407E-A947-70E740481C1C}">
                <a14:useLocalDpi xmlns:a14="http://schemas.microsoft.com/office/drawing/2010/main" val="0"/>
              </a:ext>
            </a:extLst>
          </a:blip>
          <a:srcRect/>
          <a:stretch/>
        </p:blipFill>
        <p:spPr>
          <a:xfrm flipV="1">
            <a:off x="7059826" y="5988874"/>
            <a:ext cx="3529813" cy="876869"/>
          </a:xfrm>
          <a:prstGeom prst="rect">
            <a:avLst/>
          </a:prstGeom>
        </p:spPr>
      </p:pic>
      <p:sp>
        <p:nvSpPr>
          <p:cNvPr id="2" name="Title Placeholder 1"/>
          <p:cNvSpPr>
            <a:spLocks noGrp="1"/>
          </p:cNvSpPr>
          <p:nvPr>
            <p:ph type="title"/>
          </p:nvPr>
        </p:nvSpPr>
        <p:spPr>
          <a:xfrm>
            <a:off x="784933"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784933" y="1825625"/>
            <a:ext cx="10515600" cy="36924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userDrawn="1"/>
        </p:nvSpPr>
        <p:spPr>
          <a:xfrm>
            <a:off x="9256661" y="5988875"/>
            <a:ext cx="2935339" cy="877631"/>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292059BF-AF87-C74A-ACD0-26879E61A91A}"/>
              </a:ext>
            </a:extLst>
          </p:cNvPr>
          <p:cNvSpPr txBox="1">
            <a:spLocks/>
          </p:cNvSpPr>
          <p:nvPr userDrawn="1"/>
        </p:nvSpPr>
        <p:spPr>
          <a:xfrm>
            <a:off x="9457390" y="6223794"/>
            <a:ext cx="2712078" cy="519681"/>
          </a:xfrm>
          <a:prstGeom prst="rect">
            <a:avLst/>
          </a:prstGeom>
        </p:spPr>
        <p:txBody>
          <a:bodyPr anchor="t"/>
          <a:lstStyle>
            <a:lvl1pPr algn="l" defTabSz="914400" rtl="0" eaLnBrk="1" latinLnBrk="0" hangingPunct="1">
              <a:lnSpc>
                <a:spcPct val="90000"/>
              </a:lnSpc>
              <a:spcBef>
                <a:spcPct val="0"/>
              </a:spcBef>
              <a:buNone/>
              <a:defRPr sz="6000" b="1" kern="1200">
                <a:solidFill>
                  <a:schemeClr val="bg1"/>
                </a:solidFill>
                <a:latin typeface="+mj-lt"/>
                <a:ea typeface="+mj-ea"/>
                <a:cs typeface="+mj-cs"/>
              </a:defRPr>
            </a:lvl1pPr>
          </a:lstStyle>
          <a:p>
            <a:r>
              <a:rPr lang="en-US" sz="2000"/>
              <a:t>#</a:t>
            </a:r>
            <a:r>
              <a:rPr lang="en-US" sz="2000" err="1"/>
              <a:t>powerofmentoring</a:t>
            </a:r>
            <a:endParaRPr lang="en-US" sz="2000"/>
          </a:p>
        </p:txBody>
      </p:sp>
      <p:pic>
        <p:nvPicPr>
          <p:cNvPr id="17" name="Picture 16">
            <a:extLst>
              <a:ext uri="{FF2B5EF4-FFF2-40B4-BE49-F238E27FC236}">
                <a16:creationId xmlns:a16="http://schemas.microsoft.com/office/drawing/2014/main" id="{977CD22C-E9BD-2149-A7BB-1F756D7782EC}"/>
              </a:ext>
            </a:extLst>
          </p:cNvPr>
          <p:cNvPicPr>
            <a:picLocks noChangeAspect="1"/>
          </p:cNvPicPr>
          <p:nvPr userDrawn="1"/>
        </p:nvPicPr>
        <p:blipFill>
          <a:blip r:embed="rId16" cstate="print">
            <a:extLst>
              <a:ext uri="{28A0092B-C50C-407E-A947-70E740481C1C}">
                <a14:useLocalDpi xmlns:a14="http://schemas.microsoft.com/office/drawing/2010/main" val="0"/>
              </a:ext>
            </a:extLst>
          </a:blip>
          <a:srcRect/>
          <a:stretch/>
        </p:blipFill>
        <p:spPr>
          <a:xfrm flipV="1">
            <a:off x="0" y="5988875"/>
            <a:ext cx="3529813" cy="876869"/>
          </a:xfrm>
          <a:prstGeom prst="rect">
            <a:avLst/>
          </a:prstGeom>
        </p:spPr>
      </p:pic>
    </p:spTree>
    <p:extLst>
      <p:ext uri="{BB962C8B-B14F-4D97-AF65-F5344CB8AC3E}">
        <p14:creationId xmlns:p14="http://schemas.microsoft.com/office/powerpoint/2010/main" val="24932463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microsoft.com/office/2007/relationships/hdphoto" Target="../media/hdphoto3.wdp"/><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12.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415" y="2041596"/>
            <a:ext cx="9357360" cy="1283105"/>
          </a:xfrm>
        </p:spPr>
        <p:txBody>
          <a:bodyPr anchor="ctr">
            <a:normAutofit fontScale="90000"/>
          </a:bodyPr>
          <a:lstStyle/>
          <a:p>
            <a:pPr algn="ctr"/>
            <a:r>
              <a:rPr lang="en-US" sz="3100" dirty="0"/>
              <a:t>SICC&amp;F Sensemaking of Thought-Partner Sessions</a:t>
            </a:r>
            <a:br>
              <a:rPr lang="en-US" sz="4000" dirty="0"/>
            </a:br>
            <a:r>
              <a:rPr lang="en-US" sz="5300" dirty="0"/>
              <a:t>SETTING PRIORITIES </a:t>
            </a:r>
            <a:endParaRPr lang="en-CA" dirty="0"/>
          </a:p>
        </p:txBody>
      </p:sp>
    </p:spTree>
    <p:extLst>
      <p:ext uri="{BB962C8B-B14F-4D97-AF65-F5344CB8AC3E}">
        <p14:creationId xmlns:p14="http://schemas.microsoft.com/office/powerpoint/2010/main" val="1811501502"/>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651" y="0"/>
            <a:ext cx="12192000" cy="878522"/>
          </a:xfrm>
        </p:spPr>
        <p:txBody>
          <a:bodyPr>
            <a:normAutofit fontScale="90000"/>
          </a:bodyPr>
          <a:lstStyle/>
          <a:p>
            <a:pPr algn="ctr"/>
            <a:r>
              <a:rPr lang="en-US" sz="3600" dirty="0">
                <a:latin typeface="Ebrima" panose="02000000000000000000" pitchFamily="2" charset="0"/>
                <a:ea typeface="Ebrima" panose="02000000000000000000" pitchFamily="2" charset="0"/>
                <a:cs typeface="Ebrima" panose="02000000000000000000" pitchFamily="2" charset="0"/>
              </a:rPr>
              <a:t>CRITICAL SHIFTS SICC&amp;F SHOULD LEAD &amp; IMPLEMENT </a:t>
            </a:r>
            <a:r>
              <a:rPr lang="en-US" sz="2700" dirty="0">
                <a:latin typeface="Ebrima" panose="02000000000000000000" pitchFamily="2" charset="0"/>
                <a:ea typeface="Ebrima" panose="02000000000000000000" pitchFamily="2" charset="0"/>
                <a:cs typeface="Ebrima" panose="02000000000000000000" pitchFamily="2" charset="0"/>
              </a:rPr>
              <a:t>v2</a:t>
            </a:r>
            <a:endParaRPr lang="en-US" sz="3600" dirty="0"/>
          </a:p>
        </p:txBody>
      </p:sp>
      <p:sp>
        <p:nvSpPr>
          <p:cNvPr id="4" name="Text Box 8">
            <a:extLst>
              <a:ext uri="{FF2B5EF4-FFF2-40B4-BE49-F238E27FC236}">
                <a16:creationId xmlns:a16="http://schemas.microsoft.com/office/drawing/2014/main" id="{7CAA615A-498A-432A-895F-C6C27D39065C}"/>
              </a:ext>
            </a:extLst>
          </p:cNvPr>
          <p:cNvSpPr txBox="1">
            <a:spLocks noChangeArrowheads="1"/>
          </p:cNvSpPr>
          <p:nvPr/>
        </p:nvSpPr>
        <p:spPr bwMode="auto">
          <a:xfrm>
            <a:off x="429478" y="876980"/>
            <a:ext cx="8094037" cy="498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534988" marR="0" lvl="0" indent="-490538" algn="l" defTabSz="914400" rtl="0" eaLnBrk="0" fontAlgn="base" latinLnBrk="0" hangingPunct="0">
              <a:lnSpc>
                <a:spcPct val="100000"/>
              </a:lnSpc>
              <a:spcBef>
                <a:spcPct val="0"/>
              </a:spcBef>
              <a:spcAft>
                <a:spcPts val="1800"/>
              </a:spcAft>
              <a:buClrTx/>
              <a:buSzTx/>
              <a:buFont typeface="+mj-lt"/>
              <a:buAutoNum type="arabicPeriod"/>
              <a:tabLst/>
              <a:defRPr/>
            </a:pPr>
            <a:r>
              <a:rPr kumimoji="0" lang="en-CA"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Attracting &amp; retaining quality staff/workforce </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(linked to Male Caregivers &amp; addressing existing waiting lists) </a:t>
            </a:r>
            <a:endPar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457200" marR="0" lvl="0" indent="-457200" algn="l" defTabSz="914400" rtl="0" eaLnBrk="0" fontAlgn="base" latinLnBrk="0" hangingPunct="0">
              <a:lnSpc>
                <a:spcPct val="100000"/>
              </a:lnSpc>
              <a:spcBef>
                <a:spcPct val="0"/>
              </a:spcBef>
              <a:spcAft>
                <a:spcPts val="1800"/>
              </a:spcAft>
              <a:buClrTx/>
              <a:buSzTx/>
              <a:buFont typeface="+mj-lt"/>
              <a:buAutoNum type="arabicPeriod"/>
              <a:tabLst/>
              <a:defRPr/>
            </a:pPr>
            <a:r>
              <a:rPr kumimoji="0" lang="en-CA"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Universal definition of school readiness </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(include family involvement in this priority)</a:t>
            </a:r>
            <a:endParaRPr kumimoji="0" lang="en-CA" sz="2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457200" marR="0" lvl="0" indent="-457200" algn="l" defTabSz="914400" rtl="0" eaLnBrk="0" fontAlgn="base" latinLnBrk="0" hangingPunct="0">
              <a:lnSpc>
                <a:spcPct val="100000"/>
              </a:lnSpc>
              <a:spcBef>
                <a:spcPct val="0"/>
              </a:spcBef>
              <a:spcAft>
                <a:spcPts val="1800"/>
              </a:spcAft>
              <a:buClrTx/>
              <a:buSzTx/>
              <a:buFont typeface="+mj-lt"/>
              <a:buAutoNum type="arabicPeriod"/>
              <a:tabLst/>
              <a:defRPr/>
            </a:pPr>
            <a:r>
              <a:rPr kumimoji="0" lang="en-CA"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Effective co-ordination of services to support children (0-6) and their families </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(with involvement and leadership from family &amp; a diversity of sectors)</a:t>
            </a:r>
          </a:p>
          <a:p>
            <a:pPr marL="457200" marR="0" lvl="0" indent="-457200" algn="l" defTabSz="914400" rtl="0" eaLnBrk="0" fontAlgn="base" latinLnBrk="0" hangingPunct="0">
              <a:lnSpc>
                <a:spcPct val="100000"/>
              </a:lnSpc>
              <a:spcBef>
                <a:spcPct val="0"/>
              </a:spcBef>
              <a:spcAft>
                <a:spcPts val="1800"/>
              </a:spcAft>
              <a:buClrTx/>
              <a:buSzTx/>
              <a:buFont typeface="+mj-lt"/>
              <a:buAutoNum type="arabicPeriod"/>
              <a:tabLst/>
              <a:defRPr/>
            </a:pPr>
            <a:r>
              <a:rPr kumimoji="0" lang="en-CA" sz="2400" b="0" i="0" u="none" strike="noStrike" kern="1200" cap="none" spc="0" normalizeH="0" baseline="0" noProof="0" dirty="0">
                <a:ln>
                  <a:noFill/>
                </a:ln>
                <a:solidFill>
                  <a:prstClr val="black"/>
                </a:solidFill>
                <a:effectLst/>
                <a:highlight>
                  <a:srgbClr val="00FFFF"/>
                </a:highlight>
                <a:uLnTx/>
                <a:uFillTx/>
                <a:latin typeface="Arial" panose="020B0604020202020204" pitchFamily="34" charset="0"/>
                <a:ea typeface="ＭＳ Ｐゴシック" charset="-128"/>
                <a:cs typeface="Arial" panose="020B0604020202020204" pitchFamily="34" charset="0"/>
              </a:rPr>
              <a:t>Shared Understanding &amp; Communication</a:t>
            </a:r>
            <a:r>
              <a:rPr kumimoji="0" lang="en-CA" sz="2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 </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(requires a strengthening &amp; updating of SICC&amp;F’s communications infrastructure &amp; consideration of who DIDN’T respond to the survey)</a:t>
            </a:r>
            <a:endParaRPr kumimoji="0" lang="en-CA" sz="2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457200" marR="0" lvl="0" indent="-457200" algn="l" defTabSz="914400" rtl="0" eaLnBrk="0" fontAlgn="base" latinLnBrk="0" hangingPunct="0">
              <a:lnSpc>
                <a:spcPct val="100000"/>
              </a:lnSpc>
              <a:spcBef>
                <a:spcPct val="0"/>
              </a:spcBef>
              <a:spcAft>
                <a:spcPts val="1800"/>
              </a:spcAft>
              <a:buClrTx/>
              <a:buSzTx/>
              <a:buFont typeface="+mj-lt"/>
              <a:buAutoNum type="arabicPeriod"/>
              <a:tabLst/>
              <a:defRPr/>
            </a:pPr>
            <a:r>
              <a:rPr kumimoji="0" lang="en-CA"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Monitoring and promoting developmental and social-emotional screening for all children in Southern Illinois</a:t>
            </a:r>
            <a:endPar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p:txBody>
      </p:sp>
      <p:pic>
        <p:nvPicPr>
          <p:cNvPr id="6" name="Picture 5">
            <a:extLst>
              <a:ext uri="{FF2B5EF4-FFF2-40B4-BE49-F238E27FC236}">
                <a16:creationId xmlns:a16="http://schemas.microsoft.com/office/drawing/2014/main" id="{6443AC27-B81B-4F32-AC4D-C15ABE36EDC5}"/>
              </a:ext>
            </a:extLst>
          </p:cNvPr>
          <p:cNvPicPr>
            <a:picLocks noChangeAspect="1"/>
          </p:cNvPicPr>
          <p:nvPr/>
        </p:nvPicPr>
        <p:blipFill rotWithShape="1">
          <a:blip r:embed="rId3"/>
          <a:srcRect t="37585"/>
          <a:stretch/>
        </p:blipFill>
        <p:spPr>
          <a:xfrm>
            <a:off x="-121947" y="5998311"/>
            <a:ext cx="12455196" cy="897355"/>
          </a:xfrm>
          <a:prstGeom prst="rect">
            <a:avLst/>
          </a:prstGeom>
        </p:spPr>
      </p:pic>
      <p:sp>
        <p:nvSpPr>
          <p:cNvPr id="9" name="Rectangle: Rounded Corners 8">
            <a:extLst>
              <a:ext uri="{FF2B5EF4-FFF2-40B4-BE49-F238E27FC236}">
                <a16:creationId xmlns:a16="http://schemas.microsoft.com/office/drawing/2014/main" id="{AF7D5568-04AF-4B68-8BF1-99B5A8BC5A2A}"/>
              </a:ext>
            </a:extLst>
          </p:cNvPr>
          <p:cNvSpPr/>
          <p:nvPr/>
        </p:nvSpPr>
        <p:spPr>
          <a:xfrm>
            <a:off x="8523515" y="815232"/>
            <a:ext cx="3265714" cy="5047728"/>
          </a:xfrm>
          <a:prstGeom prst="round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a:extLst>
              <a:ext uri="{FF2B5EF4-FFF2-40B4-BE49-F238E27FC236}">
                <a16:creationId xmlns:a16="http://schemas.microsoft.com/office/drawing/2014/main" id="{93705A67-7E3B-4DAD-B9DE-56DBA957AD4C}"/>
              </a:ext>
            </a:extLst>
          </p:cNvPr>
          <p:cNvSpPr txBox="1"/>
          <p:nvPr/>
        </p:nvSpPr>
        <p:spPr>
          <a:xfrm>
            <a:off x="8662815" y="891638"/>
            <a:ext cx="3099707" cy="1938992"/>
          </a:xfrm>
          <a:prstGeom prst="rect">
            <a:avLst/>
          </a:prstGeom>
          <a:noFill/>
        </p:spPr>
        <p:txBody>
          <a:bodyPr wrap="square" rtlCol="0">
            <a:spAutoFit/>
          </a:bodyPr>
          <a:lstStyle/>
          <a:p>
            <a:pPr algn="ctr"/>
            <a:r>
              <a:rPr lang="en-CA" sz="2000" b="1" dirty="0"/>
              <a:t>How do we revise SICC&amp;F’s strategic priorities to reflect our dialogue re: the </a:t>
            </a:r>
            <a:r>
              <a:rPr lang="en-US" sz="2000" b="1" dirty="0"/>
              <a:t>state ECEC system infrastructure?  </a:t>
            </a:r>
            <a:r>
              <a:rPr lang="en-CA" sz="2000" b="1" dirty="0"/>
              <a:t> </a:t>
            </a:r>
          </a:p>
        </p:txBody>
      </p:sp>
      <p:sp>
        <p:nvSpPr>
          <p:cNvPr id="11" name="TextBox 10">
            <a:extLst>
              <a:ext uri="{FF2B5EF4-FFF2-40B4-BE49-F238E27FC236}">
                <a16:creationId xmlns:a16="http://schemas.microsoft.com/office/drawing/2014/main" id="{E2921717-BA48-4544-90C0-33408E2B68C9}"/>
              </a:ext>
            </a:extLst>
          </p:cNvPr>
          <p:cNvSpPr txBox="1"/>
          <p:nvPr/>
        </p:nvSpPr>
        <p:spPr>
          <a:xfrm>
            <a:off x="8737346" y="2946411"/>
            <a:ext cx="2950644" cy="2800767"/>
          </a:xfrm>
          <a:prstGeom prst="rect">
            <a:avLst/>
          </a:prstGeom>
          <a:noFill/>
        </p:spPr>
        <p:txBody>
          <a:bodyPr wrap="square" rtlCol="0">
            <a:spAutoFit/>
          </a:bodyPr>
          <a:lstStyle/>
          <a:p>
            <a:pPr marL="271463" indent="-271463">
              <a:buFont typeface="Arial" panose="020B0604020202020204" pitchFamily="34" charset="0"/>
              <a:buChar char="•"/>
            </a:pPr>
            <a:r>
              <a:rPr lang="en-CA" sz="1600" dirty="0"/>
              <a:t>Do we incorporate the </a:t>
            </a:r>
            <a:r>
              <a:rPr lang="en-CA" sz="1600" b="1" dirty="0"/>
              <a:t>Shared Understanding &amp; Communication </a:t>
            </a:r>
            <a:r>
              <a:rPr lang="en-CA" sz="1600" dirty="0"/>
              <a:t>priority into a new priority re: developing the </a:t>
            </a:r>
            <a:r>
              <a:rPr lang="en-CA" sz="1600" b="1" dirty="0"/>
              <a:t>SI Area Impact Accelerator Role?</a:t>
            </a:r>
          </a:p>
          <a:p>
            <a:endParaRPr lang="en-CA" sz="1600" b="1" dirty="0"/>
          </a:p>
          <a:p>
            <a:pPr marL="271463" indent="-271463">
              <a:buFont typeface="Arial" panose="020B0604020202020204" pitchFamily="34" charset="0"/>
              <a:buChar char="•"/>
            </a:pPr>
            <a:r>
              <a:rPr lang="en-CA" sz="1600" dirty="0"/>
              <a:t>Do we create a 6</a:t>
            </a:r>
            <a:r>
              <a:rPr lang="en-CA" sz="1600" baseline="30000" dirty="0"/>
              <a:t>th</a:t>
            </a:r>
            <a:r>
              <a:rPr lang="en-CA" sz="1600" dirty="0"/>
              <a:t> strategic priority re: developing the </a:t>
            </a:r>
            <a:r>
              <a:rPr lang="en-CA" sz="1600" b="1" dirty="0"/>
              <a:t>SI Area Impact Accelerator Role?</a:t>
            </a:r>
            <a:r>
              <a:rPr lang="en-CA" sz="1600" dirty="0"/>
              <a:t> </a:t>
            </a:r>
          </a:p>
        </p:txBody>
      </p:sp>
    </p:spTree>
    <p:extLst>
      <p:ext uri="{BB962C8B-B14F-4D97-AF65-F5344CB8AC3E}">
        <p14:creationId xmlns:p14="http://schemas.microsoft.com/office/powerpoint/2010/main" val="1411090469"/>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651" y="0"/>
            <a:ext cx="12192000" cy="878522"/>
          </a:xfrm>
        </p:spPr>
        <p:txBody>
          <a:bodyPr>
            <a:normAutofit fontScale="90000"/>
          </a:bodyPr>
          <a:lstStyle/>
          <a:p>
            <a:pPr algn="ctr"/>
            <a:r>
              <a:rPr lang="en-US" sz="3600" dirty="0">
                <a:latin typeface="Ebrima" panose="02000000000000000000" pitchFamily="2" charset="0"/>
                <a:ea typeface="Ebrima" panose="02000000000000000000" pitchFamily="2" charset="0"/>
                <a:cs typeface="Ebrima" panose="02000000000000000000" pitchFamily="2" charset="0"/>
              </a:rPr>
              <a:t>CRITICAL SHIFTS SICC&amp;F SHOULD LEAD &amp; IMPLEMENT- </a:t>
            </a:r>
            <a:r>
              <a:rPr lang="en-US" sz="2700" dirty="0">
                <a:latin typeface="Ebrima" panose="02000000000000000000" pitchFamily="2" charset="0"/>
                <a:ea typeface="Ebrima" panose="02000000000000000000" pitchFamily="2" charset="0"/>
                <a:cs typeface="Ebrima" panose="02000000000000000000" pitchFamily="2" charset="0"/>
              </a:rPr>
              <a:t>v3</a:t>
            </a:r>
            <a:endParaRPr lang="en-US" sz="3600" dirty="0"/>
          </a:p>
        </p:txBody>
      </p:sp>
      <p:sp>
        <p:nvSpPr>
          <p:cNvPr id="4" name="Text Box 8">
            <a:extLst>
              <a:ext uri="{FF2B5EF4-FFF2-40B4-BE49-F238E27FC236}">
                <a16:creationId xmlns:a16="http://schemas.microsoft.com/office/drawing/2014/main" id="{7CAA615A-498A-432A-895F-C6C27D39065C}"/>
              </a:ext>
            </a:extLst>
          </p:cNvPr>
          <p:cNvSpPr txBox="1">
            <a:spLocks noChangeArrowheads="1"/>
          </p:cNvSpPr>
          <p:nvPr/>
        </p:nvSpPr>
        <p:spPr bwMode="auto">
          <a:xfrm>
            <a:off x="429478" y="876980"/>
            <a:ext cx="11156780"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534988" marR="0" lvl="0" indent="-490538" algn="l" defTabSz="914400" rtl="0" eaLnBrk="0" fontAlgn="base" latinLnBrk="0" hangingPunct="0">
              <a:lnSpc>
                <a:spcPct val="100000"/>
              </a:lnSpc>
              <a:spcBef>
                <a:spcPct val="0"/>
              </a:spcBef>
              <a:spcAft>
                <a:spcPts val="1800"/>
              </a:spcAft>
              <a:buClrTx/>
              <a:buSzTx/>
              <a:buFont typeface="+mj-lt"/>
              <a:buAutoNum type="arabicPeriod"/>
              <a:tabLst/>
              <a:defRPr/>
            </a:pPr>
            <a:r>
              <a:rPr kumimoji="0" lang="en-CA"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Attracting &amp; retaining quality staff/workforce </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(linked to Male Caregivers &amp; addressing existing waiting lists) </a:t>
            </a:r>
            <a:endPar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457200" marR="0" lvl="0" indent="-457200" algn="l" defTabSz="914400" rtl="0" eaLnBrk="0" fontAlgn="base" latinLnBrk="0" hangingPunct="0">
              <a:lnSpc>
                <a:spcPct val="100000"/>
              </a:lnSpc>
              <a:spcBef>
                <a:spcPct val="0"/>
              </a:spcBef>
              <a:spcAft>
                <a:spcPts val="1800"/>
              </a:spcAft>
              <a:buClrTx/>
              <a:buSzTx/>
              <a:buFont typeface="+mj-lt"/>
              <a:buAutoNum type="arabicPeriod"/>
              <a:tabLst/>
              <a:defRPr/>
            </a:pPr>
            <a:r>
              <a:rPr kumimoji="0" lang="en-CA"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Universal definition of school readiness </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(include family involvement in this priority)</a:t>
            </a:r>
            <a:endParaRPr kumimoji="0" lang="en-CA" sz="2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457200" marR="0" lvl="0" indent="-457200" algn="l" defTabSz="914400" rtl="0" eaLnBrk="0" fontAlgn="base" latinLnBrk="0" hangingPunct="0">
              <a:lnSpc>
                <a:spcPct val="100000"/>
              </a:lnSpc>
              <a:spcBef>
                <a:spcPct val="0"/>
              </a:spcBef>
              <a:spcAft>
                <a:spcPts val="1800"/>
              </a:spcAft>
              <a:buClrTx/>
              <a:buSzTx/>
              <a:buFont typeface="+mj-lt"/>
              <a:buAutoNum type="arabicPeriod"/>
              <a:tabLst/>
              <a:defRPr/>
            </a:pPr>
            <a:r>
              <a:rPr kumimoji="0" lang="en-CA"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Effective co-ordination of services to support children (0-6) and their families </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(with involvement and leadership from family &amp; a diversity of sectors)</a:t>
            </a:r>
          </a:p>
          <a:p>
            <a:pPr marL="457200" lvl="0" indent="-457200" eaLnBrk="0" fontAlgn="base" hangingPunct="0">
              <a:spcBef>
                <a:spcPct val="0"/>
              </a:spcBef>
              <a:spcAft>
                <a:spcPts val="1800"/>
              </a:spcAft>
              <a:buFont typeface="+mj-lt"/>
              <a:buAutoNum type="arabicPeriod"/>
              <a:defRPr/>
            </a:pPr>
            <a:r>
              <a:rPr lang="en-CA" sz="2400" b="1" dirty="0">
                <a:solidFill>
                  <a:prstClr val="black"/>
                </a:solidFill>
                <a:ea typeface="ＭＳ Ｐゴシック" charset="-128"/>
                <a:cs typeface="Arial" panose="020B0604020202020204" pitchFamily="34" charset="0"/>
              </a:rPr>
              <a:t>Shared understanding &amp; communication of the value and importance of ECEC and strong families (across Illinois) </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(that: </a:t>
            </a:r>
            <a:r>
              <a:rPr lang="en-CA" dirty="0">
                <a:solidFill>
                  <a:prstClr val="black"/>
                </a:solidFill>
                <a:ea typeface="ＭＳ Ｐゴシック" charset="-128"/>
                <a:cs typeface="Arial" panose="020B0604020202020204" pitchFamily="34" charset="0"/>
              </a:rPr>
              <a:t>supports a culture shift; </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requires a strengthening &amp; updating of SICC&amp;F’s communications; considers those who DIDN’T respond to SICC&amp;F survey; includes role development re: SI Impact Accelerator)</a:t>
            </a:r>
            <a:endParaRPr kumimoji="0" lang="en-CA" sz="2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457200" marR="0" lvl="0" indent="-457200" algn="l" defTabSz="914400" rtl="0" eaLnBrk="0" fontAlgn="base" latinLnBrk="0" hangingPunct="0">
              <a:lnSpc>
                <a:spcPct val="100000"/>
              </a:lnSpc>
              <a:spcBef>
                <a:spcPct val="0"/>
              </a:spcBef>
              <a:spcAft>
                <a:spcPts val="1800"/>
              </a:spcAft>
              <a:buClrTx/>
              <a:buSzTx/>
              <a:buFont typeface="+mj-lt"/>
              <a:buAutoNum type="arabicPeriod"/>
              <a:tabLst/>
              <a:defRPr/>
            </a:pPr>
            <a:r>
              <a:rPr kumimoji="0" lang="en-CA"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Monitoring and promoting developmental and social-emotional screening for all children in Southern Illinois</a:t>
            </a:r>
            <a:endParaRPr kumimoji="0" lang="en-CA"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p:txBody>
      </p:sp>
      <p:pic>
        <p:nvPicPr>
          <p:cNvPr id="6" name="Picture 5">
            <a:extLst>
              <a:ext uri="{FF2B5EF4-FFF2-40B4-BE49-F238E27FC236}">
                <a16:creationId xmlns:a16="http://schemas.microsoft.com/office/drawing/2014/main" id="{6443AC27-B81B-4F32-AC4D-C15ABE36EDC5}"/>
              </a:ext>
            </a:extLst>
          </p:cNvPr>
          <p:cNvPicPr>
            <a:picLocks noChangeAspect="1"/>
          </p:cNvPicPr>
          <p:nvPr/>
        </p:nvPicPr>
        <p:blipFill rotWithShape="1">
          <a:blip r:embed="rId3"/>
          <a:srcRect t="37585"/>
          <a:stretch/>
        </p:blipFill>
        <p:spPr>
          <a:xfrm>
            <a:off x="-121947" y="5998311"/>
            <a:ext cx="12455196" cy="897355"/>
          </a:xfrm>
          <a:prstGeom prst="rect">
            <a:avLst/>
          </a:prstGeom>
        </p:spPr>
      </p:pic>
    </p:spTree>
    <p:extLst>
      <p:ext uri="{BB962C8B-B14F-4D97-AF65-F5344CB8AC3E}">
        <p14:creationId xmlns:p14="http://schemas.microsoft.com/office/powerpoint/2010/main" val="1582181825"/>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878522"/>
          </a:xfrm>
        </p:spPr>
        <p:txBody>
          <a:bodyPr>
            <a:normAutofit/>
          </a:bodyPr>
          <a:lstStyle/>
          <a:p>
            <a:pPr algn="ctr"/>
            <a:r>
              <a:rPr lang="en-US" sz="3600" dirty="0"/>
              <a:t>Critical Shifts SICC&amp;F Should Lead &amp; Implement - </a:t>
            </a:r>
            <a:r>
              <a:rPr lang="en-US" sz="2800" dirty="0"/>
              <a:t>V3</a:t>
            </a:r>
            <a:endParaRPr lang="en-US" sz="3600" dirty="0"/>
          </a:p>
        </p:txBody>
      </p:sp>
      <p:sp>
        <p:nvSpPr>
          <p:cNvPr id="4" name="Text Box 8">
            <a:extLst>
              <a:ext uri="{FF2B5EF4-FFF2-40B4-BE49-F238E27FC236}">
                <a16:creationId xmlns:a16="http://schemas.microsoft.com/office/drawing/2014/main" id="{7CAA615A-498A-432A-895F-C6C27D39065C}"/>
              </a:ext>
            </a:extLst>
          </p:cNvPr>
          <p:cNvSpPr txBox="1">
            <a:spLocks noChangeArrowheads="1"/>
          </p:cNvSpPr>
          <p:nvPr/>
        </p:nvSpPr>
        <p:spPr bwMode="auto">
          <a:xfrm>
            <a:off x="7002683" y="878522"/>
            <a:ext cx="5045571"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ts val="1800"/>
              </a:spcAft>
              <a:buClrTx/>
              <a:buSzTx/>
              <a:buFont typeface="Arial" panose="020B0604020202020204" pitchFamily="34" charset="0"/>
              <a:buChar char="•"/>
              <a:tabLst/>
              <a:defRPr/>
            </a:pPr>
            <a:r>
              <a:rPr kumimoji="0" lang="en-CA" sz="2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Are there any critical shifts you would eliminate from this list?  </a:t>
            </a:r>
          </a:p>
          <a:p>
            <a:pPr marL="342900" marR="0" lvl="0" indent="-342900" algn="l" defTabSz="914400" rtl="0" eaLnBrk="0" fontAlgn="base" latinLnBrk="0" hangingPunct="0">
              <a:lnSpc>
                <a:spcPct val="100000"/>
              </a:lnSpc>
              <a:spcBef>
                <a:spcPct val="0"/>
              </a:spcBef>
              <a:spcAft>
                <a:spcPts val="1800"/>
              </a:spcAft>
              <a:buClrTx/>
              <a:buSzTx/>
              <a:buFont typeface="Arial" panose="020B0604020202020204" pitchFamily="34" charset="0"/>
              <a:buChar char="•"/>
              <a:tabLst/>
              <a:defRPr/>
            </a:pPr>
            <a:r>
              <a:rPr kumimoji="0" lang="en-CA" sz="2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Are there any you would add? </a:t>
            </a:r>
          </a:p>
          <a:p>
            <a:pPr marL="342900" marR="0" lvl="0" indent="-34290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CA" sz="2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For each that are agreed on:</a:t>
            </a:r>
          </a:p>
          <a:p>
            <a:pPr marL="1085850" marR="0" lvl="1" indent="-342900" algn="l" defTabSz="914400" rtl="0" eaLnBrk="0" fontAlgn="base" latinLnBrk="0" hangingPunct="0">
              <a:lnSpc>
                <a:spcPct val="100000"/>
              </a:lnSpc>
              <a:spcBef>
                <a:spcPct val="0"/>
              </a:spcBef>
              <a:spcAft>
                <a:spcPts val="600"/>
              </a:spcAft>
              <a:buClrTx/>
              <a:buSzTx/>
              <a:buFont typeface="Wingdings" pitchFamily="2" charset="2"/>
              <a:buChar char="§"/>
              <a:tabLst/>
              <a:defRPr/>
            </a:pPr>
            <a:r>
              <a:rPr kumimoji="0" lang="en-CA"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What does success look like?</a:t>
            </a:r>
          </a:p>
          <a:p>
            <a:pPr marL="1085850" marR="0" lvl="1" indent="-342900" algn="l" defTabSz="914400" rtl="0" eaLnBrk="0" fontAlgn="base" latinLnBrk="0" hangingPunct="0">
              <a:lnSpc>
                <a:spcPct val="100000"/>
              </a:lnSpc>
              <a:spcBef>
                <a:spcPct val="0"/>
              </a:spcBef>
              <a:spcAft>
                <a:spcPts val="600"/>
              </a:spcAft>
              <a:buClrTx/>
              <a:buSzTx/>
              <a:buFont typeface="Wingdings" pitchFamily="2" charset="2"/>
              <a:buChar char="§"/>
              <a:tabLst/>
              <a:defRPr/>
            </a:pPr>
            <a:r>
              <a:rPr kumimoji="0" lang="en-CA"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What are the anticipated impact and outcomes? </a:t>
            </a:r>
          </a:p>
        </p:txBody>
      </p:sp>
      <p:pic>
        <p:nvPicPr>
          <p:cNvPr id="5" name="Picture 4">
            <a:extLst>
              <a:ext uri="{FF2B5EF4-FFF2-40B4-BE49-F238E27FC236}">
                <a16:creationId xmlns:a16="http://schemas.microsoft.com/office/drawing/2014/main" id="{23012E2A-9E21-441A-8CCB-52E3C0E84922}"/>
              </a:ext>
            </a:extLst>
          </p:cNvPr>
          <p:cNvPicPr>
            <a:picLocks noChangeAspect="1"/>
          </p:cNvPicPr>
          <p:nvPr/>
        </p:nvPicPr>
        <p:blipFill rotWithShape="1">
          <a:blip r:embed="rId3"/>
          <a:srcRect t="37585"/>
          <a:stretch/>
        </p:blipFill>
        <p:spPr>
          <a:xfrm>
            <a:off x="-121947" y="5998311"/>
            <a:ext cx="12455196" cy="897355"/>
          </a:xfrm>
          <a:prstGeom prst="rect">
            <a:avLst/>
          </a:prstGeom>
        </p:spPr>
      </p:pic>
      <p:pic>
        <p:nvPicPr>
          <p:cNvPr id="7" name="Picture 6">
            <a:extLst>
              <a:ext uri="{FF2B5EF4-FFF2-40B4-BE49-F238E27FC236}">
                <a16:creationId xmlns:a16="http://schemas.microsoft.com/office/drawing/2014/main" id="{5D91A06D-6158-1D43-8590-1A306579DBAA}"/>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231499" y="1331246"/>
            <a:ext cx="6771184" cy="3865087"/>
          </a:xfrm>
          <a:prstGeom prst="rect">
            <a:avLst/>
          </a:prstGeom>
        </p:spPr>
      </p:pic>
    </p:spTree>
    <p:extLst>
      <p:ext uri="{BB962C8B-B14F-4D97-AF65-F5344CB8AC3E}">
        <p14:creationId xmlns:p14="http://schemas.microsoft.com/office/powerpoint/2010/main" val="2965515738"/>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878522"/>
          </a:xfrm>
        </p:spPr>
        <p:txBody>
          <a:bodyPr>
            <a:normAutofit fontScale="90000"/>
          </a:bodyPr>
          <a:lstStyle/>
          <a:p>
            <a:pPr algn="ctr"/>
            <a:r>
              <a:rPr lang="en-US" dirty="0"/>
              <a:t>Critical Shifts SICC&amp;F Should Lead &amp; Implement</a:t>
            </a:r>
          </a:p>
        </p:txBody>
      </p:sp>
      <p:sp>
        <p:nvSpPr>
          <p:cNvPr id="4" name="Text Box 8">
            <a:extLst>
              <a:ext uri="{FF2B5EF4-FFF2-40B4-BE49-F238E27FC236}">
                <a16:creationId xmlns:a16="http://schemas.microsoft.com/office/drawing/2014/main" id="{7CAA615A-498A-432A-895F-C6C27D39065C}"/>
              </a:ext>
            </a:extLst>
          </p:cNvPr>
          <p:cNvSpPr txBox="1">
            <a:spLocks noChangeArrowheads="1"/>
          </p:cNvSpPr>
          <p:nvPr/>
        </p:nvSpPr>
        <p:spPr bwMode="auto">
          <a:xfrm>
            <a:off x="531210" y="762775"/>
            <a:ext cx="10995762" cy="5093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457200" marR="0" lvl="0" indent="-457200" algn="l" defTabSz="914400" rtl="0" eaLnBrk="0" fontAlgn="base" latinLnBrk="0" hangingPunct="0">
              <a:lnSpc>
                <a:spcPct val="100000"/>
              </a:lnSpc>
              <a:spcBef>
                <a:spcPct val="0"/>
              </a:spcBef>
              <a:spcAft>
                <a:spcPts val="600"/>
              </a:spcAft>
              <a:buClrTx/>
              <a:buSzTx/>
              <a:buFont typeface="+mj-lt"/>
              <a:buAutoNum type="arabicPeriod"/>
              <a:tabLst/>
              <a:defRPr/>
            </a:pPr>
            <a:r>
              <a:rPr kumimoji="0" lang="en-CA"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Attracting &amp; retaining quality staff/workforce </a:t>
            </a:r>
            <a:r>
              <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(linked to Male Caregivers &amp; addressing existing waiting lists) </a:t>
            </a:r>
            <a:endPar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571500" marR="0" lvl="0" indent="-285750" algn="l" defTabSz="914400" rtl="0" eaLnBrk="0" fontAlgn="base" latinLnBrk="0" hangingPunct="0">
              <a:lnSpc>
                <a:spcPct val="100000"/>
              </a:lnSpc>
              <a:spcBef>
                <a:spcPct val="0"/>
              </a:spcBef>
              <a:spcAft>
                <a:spcPts val="0"/>
              </a:spcAft>
              <a:buClrTx/>
              <a:buSzTx/>
              <a:buFont typeface="Arial" panose="020B0604020202020204" pitchFamily="34" charset="0"/>
              <a:buChar char="•"/>
              <a:tabLst/>
              <a:defRPr/>
            </a:pPr>
            <a:r>
              <a:rPr kumimoji="0" lang="en-CA" sz="16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GOAL</a:t>
            </a:r>
            <a:r>
              <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  </a:t>
            </a:r>
            <a:r>
              <a:rPr kumimoji="0" lang="en-CA" sz="2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Ensure Southern Illinois has sufficient high-quality candidates to meet staffing needs in the early childhood education sector</a:t>
            </a:r>
          </a:p>
          <a:p>
            <a:pPr marL="285750" marR="0" lvl="0" algn="l" defTabSz="914400" rtl="0" eaLnBrk="0" fontAlgn="base" latinLnBrk="0" hangingPunct="0">
              <a:lnSpc>
                <a:spcPct val="100000"/>
              </a:lnSpc>
              <a:spcBef>
                <a:spcPct val="0"/>
              </a:spcBef>
              <a:spcAft>
                <a:spcPts val="0"/>
              </a:spcAft>
              <a:buClrTx/>
              <a:buSzTx/>
              <a:tabLst/>
              <a:defRPr/>
            </a:pPr>
            <a:endPar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571500" marR="0" lvl="0" indent="-285750" algn="l" defTabSz="914400" rtl="0" eaLnBrk="0" fontAlgn="base" latinLnBrk="0" hangingPunct="0">
              <a:lnSpc>
                <a:spcPct val="100000"/>
              </a:lnSpc>
              <a:spcBef>
                <a:spcPct val="0"/>
              </a:spcBef>
              <a:spcAft>
                <a:spcPts val="0"/>
              </a:spcAft>
              <a:buClrTx/>
              <a:buSzTx/>
              <a:buFont typeface="Arial" panose="020B0604020202020204" pitchFamily="34" charset="0"/>
              <a:buChar char="•"/>
              <a:tabLst/>
              <a:defRPr/>
            </a:pPr>
            <a:r>
              <a:rPr kumimoji="0" lang="en-CA" sz="16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POSSIBLE OBJECTIVES</a:t>
            </a:r>
            <a:r>
              <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 </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Increase the number of qualified teachers available for the region’s ECE Programs </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Increased knowledge and application of teacher preparation models </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Greater understanding of the totality of roles teachers need to be prepared for </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Institutions for Higher Education are maintaining and investing in ECE teacher training</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Institutions for Higher Education monitor a broader set of metrics for ECE teacher training than simply # of students enrolled </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Better understand and address declining enrollment in existing ECE Teacher training programs.</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High school ad post-secondary education in ECE exist and are strongly invested in </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Quantitatively look at salaries for ECE Teachers in order to define/quantify the gaps</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Salaries for ECE Teachers are competitive with other sectors and industries </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To encourage retention, all levels of the educational continuum are promoted </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Research regarding professional development pathways for ECE teachers have been highlighted and shared with key audiences </a:t>
            </a:r>
          </a:p>
        </p:txBody>
      </p:sp>
      <p:pic>
        <p:nvPicPr>
          <p:cNvPr id="5" name="Picture 4">
            <a:extLst>
              <a:ext uri="{FF2B5EF4-FFF2-40B4-BE49-F238E27FC236}">
                <a16:creationId xmlns:a16="http://schemas.microsoft.com/office/drawing/2014/main" id="{62DEDEBB-2646-4705-A83F-416E204CCAEC}"/>
              </a:ext>
            </a:extLst>
          </p:cNvPr>
          <p:cNvPicPr>
            <a:picLocks noChangeAspect="1"/>
          </p:cNvPicPr>
          <p:nvPr/>
        </p:nvPicPr>
        <p:blipFill rotWithShape="1">
          <a:blip r:embed="rId3"/>
          <a:srcRect t="37585"/>
          <a:stretch/>
        </p:blipFill>
        <p:spPr>
          <a:xfrm>
            <a:off x="-133816" y="5960645"/>
            <a:ext cx="12325815" cy="897355"/>
          </a:xfrm>
          <a:prstGeom prst="rect">
            <a:avLst/>
          </a:prstGeom>
        </p:spPr>
      </p:pic>
    </p:spTree>
    <p:extLst>
      <p:ext uri="{BB962C8B-B14F-4D97-AF65-F5344CB8AC3E}">
        <p14:creationId xmlns:p14="http://schemas.microsoft.com/office/powerpoint/2010/main" val="1617849148"/>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878522"/>
          </a:xfrm>
        </p:spPr>
        <p:txBody>
          <a:bodyPr>
            <a:normAutofit fontScale="90000"/>
          </a:bodyPr>
          <a:lstStyle/>
          <a:p>
            <a:pPr algn="ctr"/>
            <a:r>
              <a:rPr lang="en-US" dirty="0"/>
              <a:t>Critical Shifts SICC&amp;F Should Lead &amp; Implement</a:t>
            </a:r>
          </a:p>
        </p:txBody>
      </p:sp>
      <p:sp>
        <p:nvSpPr>
          <p:cNvPr id="4" name="Text Box 8">
            <a:extLst>
              <a:ext uri="{FF2B5EF4-FFF2-40B4-BE49-F238E27FC236}">
                <a16:creationId xmlns:a16="http://schemas.microsoft.com/office/drawing/2014/main" id="{7CAA615A-498A-432A-895F-C6C27D39065C}"/>
              </a:ext>
            </a:extLst>
          </p:cNvPr>
          <p:cNvSpPr txBox="1">
            <a:spLocks noChangeArrowheads="1"/>
          </p:cNvSpPr>
          <p:nvPr/>
        </p:nvSpPr>
        <p:spPr bwMode="auto">
          <a:xfrm>
            <a:off x="415267" y="854219"/>
            <a:ext cx="11361463" cy="5155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457200" marR="0" lvl="0" indent="-457200" algn="l" defTabSz="914400" rtl="0" eaLnBrk="0" fontAlgn="base" latinLnBrk="0" hangingPunct="0">
              <a:lnSpc>
                <a:spcPct val="100000"/>
              </a:lnSpc>
              <a:spcBef>
                <a:spcPct val="0"/>
              </a:spcBef>
              <a:spcAft>
                <a:spcPts val="1800"/>
              </a:spcAft>
              <a:buClrTx/>
              <a:buSzTx/>
              <a:buFont typeface="+mj-lt"/>
              <a:buAutoNum type="arabicPeriod" startAt="2"/>
              <a:tabLst/>
              <a:defRPr/>
            </a:pPr>
            <a:r>
              <a:rPr kumimoji="0" lang="en-CA" sz="2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Universal definition and shared commitment to ensuring school readiness for all children </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(include family involvement in this priority)</a:t>
            </a:r>
            <a:endParaRPr kumimoji="0" lang="en-CA" sz="2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571500" marR="0" lvl="0" indent="-285750" algn="l" defTabSz="914400" rtl="0" eaLnBrk="0" fontAlgn="base" latinLnBrk="0" hangingPunct="0">
              <a:lnSpc>
                <a:spcPct val="100000"/>
              </a:lnSpc>
              <a:spcBef>
                <a:spcPct val="0"/>
              </a:spcBef>
              <a:spcAft>
                <a:spcPts val="0"/>
              </a:spcAft>
              <a:buClrTx/>
              <a:buSzTx/>
              <a:buFont typeface="Arial" panose="020B0604020202020204" pitchFamily="34" charset="0"/>
              <a:buChar char="•"/>
              <a:tabLst/>
              <a:defRPr/>
            </a:pPr>
            <a:r>
              <a:rPr kumimoji="0" lang="en-CA" sz="16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GOAL</a:t>
            </a:r>
            <a:r>
              <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  </a:t>
            </a:r>
            <a:r>
              <a:rPr kumimoji="0" lang="en-CA" sz="2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All children arrive at school ready to learn and there is a community-wide commitment to supporting this goal.  Regional offices, school districts, ECE stakeholders and families have a universal definition of school readiness with clear, tangible examples and consistent assessment tools. Different pathways have been identified to support and enable families to ensure young children to arrive at school ready to learn.</a:t>
            </a:r>
          </a:p>
          <a:p>
            <a:pPr marL="584200" marR="0" lvl="1" indent="0" algn="l" defTabSz="914400" rtl="0" eaLnBrk="0" fontAlgn="base" latinLnBrk="0" hangingPunct="0">
              <a:lnSpc>
                <a:spcPct val="100000"/>
              </a:lnSpc>
              <a:spcBef>
                <a:spcPct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ＭＳ Ｐゴシック" charset="-128"/>
              <a:cs typeface="Arial" panose="020B0604020202020204" pitchFamily="34" charset="0"/>
            </a:endParaRPr>
          </a:p>
          <a:p>
            <a:pPr marL="571500" marR="0" lvl="0" indent="-285750" algn="l" defTabSz="914400" rtl="0" eaLnBrk="0" fontAlgn="base" latinLnBrk="0" hangingPunct="0">
              <a:lnSpc>
                <a:spcPct val="100000"/>
              </a:lnSpc>
              <a:spcBef>
                <a:spcPct val="0"/>
              </a:spcBef>
              <a:spcAft>
                <a:spcPts val="0"/>
              </a:spcAft>
              <a:buClrTx/>
              <a:buSzTx/>
              <a:buFont typeface="Arial" panose="020B0604020202020204" pitchFamily="34" charset="0"/>
              <a:buChar char="•"/>
              <a:tabLst/>
              <a:defRPr/>
            </a:pPr>
            <a:r>
              <a:rPr kumimoji="0" lang="en-CA" sz="16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POSSIBLE OBJECTIVES</a:t>
            </a:r>
            <a:r>
              <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 </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There is strong community involvement in supporting the goal of child readiness</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Our local strategies and approaches have researched and leveraged promising strategies and resources from other jurisdictions</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New innovative approaches are identified, piloted and shared that make it easier/simpler to support families in promoting child readiness </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A diversity of community partners have identified pathways and supports that ensure all children arrive at school ready to learn </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Families and community partners are knowledgeable about readiness expectations for children starting school and how it lays a foundation for success throughout their school careers </a:t>
            </a:r>
          </a:p>
          <a:p>
            <a:pPr marL="1085850" marR="0" lvl="1" indent="-285750"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Knowledge and strategies supports needed to ensure that all children have a successful transition to school are identified and communicated </a:t>
            </a:r>
          </a:p>
        </p:txBody>
      </p:sp>
      <p:pic>
        <p:nvPicPr>
          <p:cNvPr id="5" name="Picture 4">
            <a:extLst>
              <a:ext uri="{FF2B5EF4-FFF2-40B4-BE49-F238E27FC236}">
                <a16:creationId xmlns:a16="http://schemas.microsoft.com/office/drawing/2014/main" id="{04B97D38-1670-421A-90D2-F83EC6A9B5EF}"/>
              </a:ext>
            </a:extLst>
          </p:cNvPr>
          <p:cNvPicPr>
            <a:picLocks noChangeAspect="1"/>
          </p:cNvPicPr>
          <p:nvPr/>
        </p:nvPicPr>
        <p:blipFill rotWithShape="1">
          <a:blip r:embed="rId3"/>
          <a:srcRect t="37585"/>
          <a:stretch/>
        </p:blipFill>
        <p:spPr>
          <a:xfrm>
            <a:off x="-1" y="5998311"/>
            <a:ext cx="12192001" cy="897355"/>
          </a:xfrm>
          <a:prstGeom prst="rect">
            <a:avLst/>
          </a:prstGeom>
        </p:spPr>
      </p:pic>
    </p:spTree>
    <p:extLst>
      <p:ext uri="{BB962C8B-B14F-4D97-AF65-F5344CB8AC3E}">
        <p14:creationId xmlns:p14="http://schemas.microsoft.com/office/powerpoint/2010/main" val="699771244"/>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651" y="0"/>
            <a:ext cx="12192000" cy="878522"/>
          </a:xfrm>
        </p:spPr>
        <p:txBody>
          <a:bodyPr>
            <a:normAutofit fontScale="90000"/>
          </a:bodyPr>
          <a:lstStyle/>
          <a:p>
            <a:pPr algn="ctr"/>
            <a:r>
              <a:rPr lang="en-US" dirty="0"/>
              <a:t>Critical Shifts SICC&amp;F Should Lead &amp; Implement</a:t>
            </a:r>
          </a:p>
        </p:txBody>
      </p:sp>
      <p:sp>
        <p:nvSpPr>
          <p:cNvPr id="4" name="Text Box 8">
            <a:extLst>
              <a:ext uri="{FF2B5EF4-FFF2-40B4-BE49-F238E27FC236}">
                <a16:creationId xmlns:a16="http://schemas.microsoft.com/office/drawing/2014/main" id="{7CAA615A-498A-432A-895F-C6C27D39065C}"/>
              </a:ext>
            </a:extLst>
          </p:cNvPr>
          <p:cNvSpPr txBox="1">
            <a:spLocks noChangeArrowheads="1"/>
          </p:cNvSpPr>
          <p:nvPr/>
        </p:nvSpPr>
        <p:spPr bwMode="auto">
          <a:xfrm>
            <a:off x="418861" y="853093"/>
            <a:ext cx="11556021"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457200" lvl="0" indent="-457200" eaLnBrk="0" fontAlgn="base" hangingPunct="0">
              <a:spcBef>
                <a:spcPct val="0"/>
              </a:spcBef>
              <a:spcAft>
                <a:spcPts val="1200"/>
              </a:spcAft>
              <a:buFont typeface="+mj-lt"/>
              <a:buAutoNum type="arabicPeriod" startAt="3"/>
              <a:defRPr/>
            </a:pPr>
            <a:r>
              <a:rPr kumimoji="0" lang="en-CA" sz="28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Effective co-ordination of services for children (0-6) and their families </a:t>
            </a:r>
            <a:endParaRPr lang="en-CA" sz="2800" dirty="0">
              <a:solidFill>
                <a:prstClr val="black"/>
              </a:solidFill>
              <a:ea typeface="ＭＳ Ｐゴシック" charset="-128"/>
              <a:cs typeface="Arial" panose="020B0604020202020204" pitchFamily="34" charset="0"/>
            </a:endParaRPr>
          </a:p>
          <a:p>
            <a:pPr marL="846138" lvl="0" indent="-846138" eaLnBrk="0" fontAlgn="base" hangingPunct="0">
              <a:spcBef>
                <a:spcPct val="0"/>
              </a:spcBef>
              <a:spcAft>
                <a:spcPts val="1200"/>
              </a:spcAft>
              <a:defRPr/>
            </a:pPr>
            <a:r>
              <a:rPr kumimoji="0" lang="en-CA"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GOAL</a:t>
            </a:r>
            <a:r>
              <a:rPr kumimoji="0" lang="en-CA"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  </a:t>
            </a:r>
            <a:r>
              <a:rPr lang="en-CA" sz="2000" dirty="0">
                <a:solidFill>
                  <a:prstClr val="black"/>
                </a:solidFill>
                <a:ea typeface="ＭＳ Ｐゴシック" charset="-128"/>
                <a:cs typeface="Arial" panose="020B0604020202020204" pitchFamily="34" charset="0"/>
              </a:rPr>
              <a:t>Families are strong and engaged in their child’s lives and learning with access to information, services and support they need to help their child succeed.</a:t>
            </a:r>
            <a:endParaRPr kumimoji="0" lang="en-CA" sz="2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p:txBody>
      </p:sp>
      <p:pic>
        <p:nvPicPr>
          <p:cNvPr id="5" name="Picture 4">
            <a:extLst>
              <a:ext uri="{FF2B5EF4-FFF2-40B4-BE49-F238E27FC236}">
                <a16:creationId xmlns:a16="http://schemas.microsoft.com/office/drawing/2014/main" id="{C27467E8-D267-4ED6-8161-79BC56964563}"/>
              </a:ext>
            </a:extLst>
          </p:cNvPr>
          <p:cNvPicPr>
            <a:picLocks noChangeAspect="1"/>
          </p:cNvPicPr>
          <p:nvPr/>
        </p:nvPicPr>
        <p:blipFill rotWithShape="1">
          <a:blip r:embed="rId3"/>
          <a:srcRect t="37585"/>
          <a:stretch/>
        </p:blipFill>
        <p:spPr>
          <a:xfrm>
            <a:off x="-121947" y="5998311"/>
            <a:ext cx="12455196" cy="897355"/>
          </a:xfrm>
          <a:prstGeom prst="rect">
            <a:avLst/>
          </a:prstGeom>
        </p:spPr>
      </p:pic>
      <p:sp>
        <p:nvSpPr>
          <p:cNvPr id="2" name="Rectangle 1">
            <a:extLst>
              <a:ext uri="{FF2B5EF4-FFF2-40B4-BE49-F238E27FC236}">
                <a16:creationId xmlns:a16="http://schemas.microsoft.com/office/drawing/2014/main" id="{34BA6908-D3B1-A54D-BA7B-DC9C20D1760D}"/>
              </a:ext>
            </a:extLst>
          </p:cNvPr>
          <p:cNvSpPr/>
          <p:nvPr/>
        </p:nvSpPr>
        <p:spPr>
          <a:xfrm>
            <a:off x="0" y="0"/>
            <a:ext cx="12192000" cy="5998311"/>
          </a:xfrm>
          <a:prstGeom prst="rect">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graphicFrame>
        <p:nvGraphicFramePr>
          <p:cNvPr id="9" name="Table 7">
            <a:extLst>
              <a:ext uri="{FF2B5EF4-FFF2-40B4-BE49-F238E27FC236}">
                <a16:creationId xmlns:a16="http://schemas.microsoft.com/office/drawing/2014/main" id="{E142DF9B-42D6-E646-A679-C4F33939A7C8}"/>
              </a:ext>
            </a:extLst>
          </p:cNvPr>
          <p:cNvGraphicFramePr>
            <a:graphicFrameLocks noGrp="1"/>
          </p:cNvGraphicFramePr>
          <p:nvPr>
            <p:extLst>
              <p:ext uri="{D42A27DB-BD31-4B8C-83A1-F6EECF244321}">
                <p14:modId xmlns:p14="http://schemas.microsoft.com/office/powerpoint/2010/main" val="1285929837"/>
              </p:ext>
            </p:extLst>
          </p:nvPr>
        </p:nvGraphicFramePr>
        <p:xfrm>
          <a:off x="152448" y="2145755"/>
          <a:ext cx="11887104" cy="3909879"/>
        </p:xfrm>
        <a:graphic>
          <a:graphicData uri="http://schemas.openxmlformats.org/drawingml/2006/table">
            <a:tbl>
              <a:tblPr firstRow="1" bandRow="1">
                <a:tableStyleId>{2D5ABB26-0587-4C30-8999-92F81FD0307C}</a:tableStyleId>
              </a:tblPr>
              <a:tblGrid>
                <a:gridCol w="6047381">
                  <a:extLst>
                    <a:ext uri="{9D8B030D-6E8A-4147-A177-3AD203B41FA5}">
                      <a16:colId xmlns:a16="http://schemas.microsoft.com/office/drawing/2014/main" val="1452487712"/>
                    </a:ext>
                  </a:extLst>
                </a:gridCol>
                <a:gridCol w="5839723">
                  <a:extLst>
                    <a:ext uri="{9D8B030D-6E8A-4147-A177-3AD203B41FA5}">
                      <a16:colId xmlns:a16="http://schemas.microsoft.com/office/drawing/2014/main" val="2484106087"/>
                    </a:ext>
                  </a:extLst>
                </a:gridCol>
              </a:tblGrid>
              <a:tr h="315033">
                <a:tc gridSpan="2">
                  <a:txBody>
                    <a:bodyPr/>
                    <a:lstStyle/>
                    <a:p>
                      <a:pPr algn="l"/>
                      <a:r>
                        <a:rPr lang="en-US" sz="1800" b="1" dirty="0"/>
                        <a:t>Objectives: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394761217"/>
                  </a:ext>
                </a:extLst>
              </a:tr>
              <a:tr h="3544119">
                <a:tc>
                  <a:txBody>
                    <a:bodyPr/>
                    <a:lstStyle/>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Engage families in new ways to determine needs and barriers to services</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Provide opportunities for families to network, share information and support on another</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Create a regional (community) system that uses a variety of methods and means to connect families with valuable resources* in their communities </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Explore implementing a regional (community) Community Resource Network, a tiered approach to provide information/referrals to programs and agencies </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Explore innovative options to connect southern Illinois families with resources through technology and maximize already existing resources including 211, HSIDN Resource Guides, family resource guides, etc. </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Identify the programs and services children and families need to access to be healthy and strong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Advocate to fill service gaps</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Provide cross training/information to agency/program staff so they are aware of what is available for families in their communities</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Provide networking/professional development opportunities/Community of Practice for family resource workers/specialists to increase knowledge and improve practices</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Explore/develop a central repository for information on programs and services that supports young children and their families</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Utilize media to inform families of available programs and services, family resource website, social media</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Create a regional system that uses a variety of methods and means to connect families with valuable resources* in their communities – local children’s cabinets, community resource network</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Create and coordinate a community resource network</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Explore expanding use of IRIS </a:t>
                      </a:r>
                      <a:r>
                        <a:rPr kumimoji="0" lang="en-CA" sz="12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(currently being used at Egyptian Health)</a:t>
                      </a:r>
                      <a:endPar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2752918"/>
                  </a:ext>
                </a:extLst>
              </a:tr>
            </a:tbl>
          </a:graphicData>
        </a:graphic>
      </p:graphicFrame>
    </p:spTree>
    <p:extLst>
      <p:ext uri="{BB962C8B-B14F-4D97-AF65-F5344CB8AC3E}">
        <p14:creationId xmlns:p14="http://schemas.microsoft.com/office/powerpoint/2010/main" val="3527331729"/>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12192000" cy="878522"/>
          </a:xfrm>
        </p:spPr>
        <p:txBody>
          <a:bodyPr>
            <a:normAutofit fontScale="90000"/>
          </a:bodyPr>
          <a:lstStyle/>
          <a:p>
            <a:pPr algn="ctr"/>
            <a:r>
              <a:rPr lang="en-US" dirty="0"/>
              <a:t>Critical Shifts SICC&amp;F Should Lead &amp; Implement</a:t>
            </a:r>
          </a:p>
        </p:txBody>
      </p:sp>
      <p:sp>
        <p:nvSpPr>
          <p:cNvPr id="4" name="Text Box 8">
            <a:extLst>
              <a:ext uri="{FF2B5EF4-FFF2-40B4-BE49-F238E27FC236}">
                <a16:creationId xmlns:a16="http://schemas.microsoft.com/office/drawing/2014/main" id="{7CAA615A-498A-432A-895F-C6C27D39065C}"/>
              </a:ext>
            </a:extLst>
          </p:cNvPr>
          <p:cNvSpPr txBox="1">
            <a:spLocks noChangeArrowheads="1"/>
          </p:cNvSpPr>
          <p:nvPr/>
        </p:nvSpPr>
        <p:spPr bwMode="auto">
          <a:xfrm>
            <a:off x="463464" y="706102"/>
            <a:ext cx="11423736"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60363" indent="-360363">
              <a:buFont typeface="+mj-lt"/>
              <a:buAutoNum type="arabicPeriod" startAt="4"/>
            </a:pPr>
            <a:r>
              <a:rPr lang="en-CA"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Create a strong communication system to reach families, community members and stakeholders by their preferred method in order to build relationships, work collaboratively and share information </a:t>
            </a:r>
            <a:r>
              <a:rPr lang="en-CA" dirty="0">
                <a:solidFill>
                  <a:prstClr val="black"/>
                </a:solidFill>
                <a:ea typeface="ＭＳ Ｐゴシック" charset="-128"/>
                <a:cs typeface="Arial" panose="020B0604020202020204" pitchFamily="34" charset="0"/>
              </a:rPr>
              <a:t>(in Illinois’ southern fifteen counties)</a:t>
            </a:r>
            <a:endParaRPr kumimoji="0" lang="en-CA"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285750" lvl="0" eaLnBrk="0" fontAlgn="base" hangingPunct="0">
              <a:spcBef>
                <a:spcPct val="0"/>
              </a:spcBef>
              <a:defRPr/>
            </a:pPr>
            <a:endParaRPr kumimoji="0" lang="en-CA" sz="1000"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285750" lvl="0" indent="-12700" eaLnBrk="0" fontAlgn="base" hangingPunct="0">
              <a:spcBef>
                <a:spcPct val="0"/>
              </a:spcBef>
              <a:defRPr/>
            </a:pPr>
            <a:r>
              <a:rPr kumimoji="0" lang="en-CA"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GOAL</a:t>
            </a:r>
            <a:r>
              <a:rPr kumimoji="0" lang="en-CA"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  To generate communications that support public understanding and universal commitment regarding </a:t>
            </a:r>
            <a:r>
              <a:rPr lang="en-CA" dirty="0">
                <a:solidFill>
                  <a:prstClr val="black"/>
                </a:solidFill>
                <a:ea typeface="ＭＳ Ｐゴシック" charset="-128"/>
                <a:cs typeface="Arial" panose="020B0604020202020204" pitchFamily="34" charset="0"/>
              </a:rPr>
              <a:t>the importance &amp; value of ECEC and strong families </a:t>
            </a:r>
            <a:r>
              <a:rPr kumimoji="0" lang="en-CA"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and the importance of  a sustained culture shift to ensure  that this becomes a reality. </a:t>
            </a:r>
            <a:endParaRPr kumimoji="0" lang="en-CA" sz="1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285750" lvl="0" indent="-12700" eaLnBrk="0" fontAlgn="base" hangingPunct="0">
              <a:spcBef>
                <a:spcPct val="0"/>
              </a:spcBef>
              <a:defRPr/>
            </a:pPr>
            <a:endParaRPr kumimoji="0" lang="en-CA"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pPr marL="285750" marR="0" lvl="0" algn="l" defTabSz="914400" rtl="0" eaLnBrk="0" fontAlgn="base" latinLnBrk="0" hangingPunct="0">
              <a:lnSpc>
                <a:spcPct val="100000"/>
              </a:lnSpc>
              <a:spcBef>
                <a:spcPct val="0"/>
              </a:spcBef>
              <a:spcAft>
                <a:spcPts val="0"/>
              </a:spcAft>
              <a:buClrTx/>
              <a:buSzTx/>
              <a:tabLst/>
              <a:defRPr/>
            </a:pPr>
            <a:r>
              <a:rPr kumimoji="0" lang="en-CA"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POSSIBLE OBJECTIVES</a:t>
            </a:r>
            <a:r>
              <a:rPr kumimoji="0" lang="en-CA"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 </a:t>
            </a:r>
          </a:p>
          <a:p>
            <a:pPr marL="720725" lvl="1" indent="-223838" eaLnBrk="0" fontAlgn="base" hangingPunct="0">
              <a:spcBef>
                <a:spcPct val="0"/>
              </a:spcBef>
              <a:buFont typeface="Wingdings" pitchFamily="2" charset="2"/>
              <a:buChar char="§"/>
              <a:defRPr/>
            </a:pPr>
            <a:r>
              <a:rPr lang="en-CA" dirty="0">
                <a:solidFill>
                  <a:prstClr val="black"/>
                </a:solidFill>
                <a:ea typeface="ＭＳ Ｐゴシック" charset="-128"/>
                <a:cs typeface="Arial" panose="020B0604020202020204" pitchFamily="34" charset="0"/>
              </a:rPr>
              <a:t>Determine the best way(s) to connect with a diverse population of families, including ‘hard to reach’ families</a:t>
            </a:r>
          </a:p>
          <a:p>
            <a:pPr marL="720725" lvl="1" indent="-223838" eaLnBrk="0" fontAlgn="base" hangingPunct="0">
              <a:spcBef>
                <a:spcPct val="0"/>
              </a:spcBef>
              <a:buFont typeface="Wingdings" pitchFamily="2" charset="2"/>
              <a:buChar char="§"/>
              <a:defRPr/>
            </a:pPr>
            <a:r>
              <a:rPr lang="en-CA" dirty="0">
                <a:solidFill>
                  <a:prstClr val="black"/>
                </a:solidFill>
                <a:ea typeface="ＭＳ Ｐゴシック" charset="-128"/>
                <a:cs typeface="Arial" panose="020B0604020202020204" pitchFamily="34" charset="0"/>
              </a:rPr>
              <a:t>Create a comprehensive list of contacts that have an interest and/or commitment in the Coalition’s work</a:t>
            </a:r>
          </a:p>
          <a:p>
            <a:pPr marL="720725" lvl="1" indent="-223838" eaLnBrk="0" fontAlgn="base" hangingPunct="0">
              <a:spcBef>
                <a:spcPct val="0"/>
              </a:spcBef>
              <a:buFont typeface="Wingdings" pitchFamily="2" charset="2"/>
              <a:buChar char="§"/>
              <a:defRPr/>
            </a:pPr>
            <a:r>
              <a:rPr lang="en-CA" dirty="0">
                <a:solidFill>
                  <a:prstClr val="black"/>
                </a:solidFill>
                <a:ea typeface="ＭＳ Ｐゴシック" charset="-128"/>
                <a:cs typeface="Arial" panose="020B0604020202020204" pitchFamily="34" charset="0"/>
              </a:rPr>
              <a:t>Cast a wide net to encourage participation when Action Teams get under way</a:t>
            </a:r>
          </a:p>
          <a:p>
            <a:pPr marL="720725" lvl="1" indent="-223838" eaLnBrk="0" fontAlgn="base" hangingPunct="0">
              <a:spcBef>
                <a:spcPct val="0"/>
              </a:spcBef>
              <a:buFont typeface="Wingdings" pitchFamily="2" charset="2"/>
              <a:buChar char="§"/>
              <a:defRPr/>
            </a:pPr>
            <a:r>
              <a:rPr lang="en-CA" dirty="0">
                <a:solidFill>
                  <a:prstClr val="black"/>
                </a:solidFill>
                <a:ea typeface="ＭＳ Ｐゴシック" charset="-128"/>
                <a:cs typeface="Arial" panose="020B0604020202020204" pitchFamily="34" charset="0"/>
              </a:rPr>
              <a:t>Initiate and/or Strengthen relationships with stakeholders in targeted communities, spreading out to more communities as capacity allows.</a:t>
            </a:r>
          </a:p>
          <a:p>
            <a:pPr marL="720725" lvl="1" indent="-223838" eaLnBrk="0" fontAlgn="base" hangingPunct="0">
              <a:spcBef>
                <a:spcPct val="0"/>
              </a:spcBef>
              <a:buFont typeface="Wingdings" pitchFamily="2" charset="2"/>
              <a:buChar char="§"/>
              <a:defRPr/>
            </a:pPr>
            <a:r>
              <a:rPr lang="en-CA" dirty="0">
                <a:solidFill>
                  <a:prstClr val="black"/>
                </a:solidFill>
                <a:ea typeface="ＭＳ Ｐゴシック" charset="-128"/>
                <a:cs typeface="Arial" panose="020B0604020202020204" pitchFamily="34" charset="0"/>
              </a:rPr>
              <a:t>Review the Coalition’s Vision and Goals annually (I mean review it to refresh/center efforts – not review to change it)</a:t>
            </a:r>
          </a:p>
          <a:p>
            <a:pPr marL="720725" lvl="1" indent="-223838" eaLnBrk="0" fontAlgn="base" hangingPunct="0">
              <a:spcBef>
                <a:spcPct val="0"/>
              </a:spcBef>
              <a:buFont typeface="Wingdings" pitchFamily="2" charset="2"/>
              <a:buChar char="§"/>
              <a:defRPr/>
            </a:pPr>
            <a:r>
              <a:rPr lang="en-CA" dirty="0">
                <a:solidFill>
                  <a:prstClr val="black"/>
                </a:solidFill>
                <a:ea typeface="ＭＳ Ｐゴシック" charset="-128"/>
                <a:cs typeface="Arial" panose="020B0604020202020204" pitchFamily="34" charset="0"/>
              </a:rPr>
              <a:t>Include the Coalition Vision and Goals on letterhead, emails from the Coalition, etc.</a:t>
            </a:r>
          </a:p>
        </p:txBody>
      </p:sp>
      <p:pic>
        <p:nvPicPr>
          <p:cNvPr id="5" name="Picture 4">
            <a:extLst>
              <a:ext uri="{FF2B5EF4-FFF2-40B4-BE49-F238E27FC236}">
                <a16:creationId xmlns:a16="http://schemas.microsoft.com/office/drawing/2014/main" id="{89988174-487B-4F39-8C78-C503FFBD77CD}"/>
              </a:ext>
            </a:extLst>
          </p:cNvPr>
          <p:cNvPicPr>
            <a:picLocks noChangeAspect="1"/>
          </p:cNvPicPr>
          <p:nvPr/>
        </p:nvPicPr>
        <p:blipFill rotWithShape="1">
          <a:blip r:embed="rId3"/>
          <a:srcRect t="37585"/>
          <a:stretch/>
        </p:blipFill>
        <p:spPr>
          <a:xfrm>
            <a:off x="-121947" y="5998311"/>
            <a:ext cx="12455196" cy="897355"/>
          </a:xfrm>
          <a:prstGeom prst="rect">
            <a:avLst/>
          </a:prstGeom>
        </p:spPr>
      </p:pic>
      <p:sp>
        <p:nvSpPr>
          <p:cNvPr id="6" name="Rectangle 5">
            <a:extLst>
              <a:ext uri="{FF2B5EF4-FFF2-40B4-BE49-F238E27FC236}">
                <a16:creationId xmlns:a16="http://schemas.microsoft.com/office/drawing/2014/main" id="{14D9DF9C-1DF1-A842-8DF3-A9911E38C9D1}"/>
              </a:ext>
            </a:extLst>
          </p:cNvPr>
          <p:cNvSpPr/>
          <p:nvPr/>
        </p:nvSpPr>
        <p:spPr>
          <a:xfrm>
            <a:off x="0" y="0"/>
            <a:ext cx="12192000" cy="5998311"/>
          </a:xfrm>
          <a:prstGeom prst="rect">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3121245"/>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7295" y="-46939"/>
            <a:ext cx="12192000" cy="640874"/>
          </a:xfrm>
        </p:spPr>
        <p:txBody>
          <a:bodyPr>
            <a:normAutofit/>
          </a:bodyPr>
          <a:lstStyle/>
          <a:p>
            <a:pPr algn="ctr"/>
            <a:r>
              <a:rPr lang="en-US" sz="3200" dirty="0"/>
              <a:t>Critical Shifts SICC&amp;F Should Lead &amp; Implement</a:t>
            </a:r>
          </a:p>
        </p:txBody>
      </p:sp>
      <p:sp>
        <p:nvSpPr>
          <p:cNvPr id="4" name="Text Box 8">
            <a:extLst>
              <a:ext uri="{FF2B5EF4-FFF2-40B4-BE49-F238E27FC236}">
                <a16:creationId xmlns:a16="http://schemas.microsoft.com/office/drawing/2014/main" id="{7CAA615A-498A-432A-895F-C6C27D39065C}"/>
              </a:ext>
            </a:extLst>
          </p:cNvPr>
          <p:cNvSpPr txBox="1">
            <a:spLocks noChangeArrowheads="1"/>
          </p:cNvSpPr>
          <p:nvPr/>
        </p:nvSpPr>
        <p:spPr bwMode="auto">
          <a:xfrm>
            <a:off x="57295" y="457837"/>
            <a:ext cx="12016438"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68300" indent="-368300" eaLnBrk="0" fontAlgn="base" hangingPunct="0">
              <a:spcBef>
                <a:spcPct val="0"/>
              </a:spcBef>
              <a:buFont typeface="+mj-lt"/>
              <a:buAutoNum type="arabicPeriod" startAt="5"/>
              <a:defRPr/>
            </a:pPr>
            <a:r>
              <a:rPr lang="en-CA" sz="2400" dirty="0">
                <a:solidFill>
                  <a:prstClr val="black"/>
                </a:solidFill>
                <a:ea typeface="ＭＳ Ｐゴシック" charset="-128"/>
                <a:cs typeface="Arial" panose="020B0604020202020204" pitchFamily="34" charset="0"/>
              </a:rPr>
              <a:t>Coordinate, Support &amp; Promote Developmental and Social-Emotional Screening and Referral Systems</a:t>
            </a:r>
            <a:r>
              <a:rPr lang="en-CA" sz="2800" dirty="0">
                <a:solidFill>
                  <a:prstClr val="black"/>
                </a:solidFill>
                <a:ea typeface="ＭＳ Ｐゴシック" charset="-128"/>
                <a:cs typeface="Arial" panose="020B0604020202020204" pitchFamily="34" charset="0"/>
              </a:rPr>
              <a:t> </a:t>
            </a:r>
            <a:r>
              <a:rPr lang="en-CA" sz="2000" dirty="0">
                <a:solidFill>
                  <a:prstClr val="black"/>
                </a:solidFill>
                <a:ea typeface="ＭＳ Ｐゴシック" charset="-128"/>
                <a:cs typeface="Arial" panose="020B0604020202020204" pitchFamily="34" charset="0"/>
              </a:rPr>
              <a:t>(in S. Illinois)</a:t>
            </a:r>
          </a:p>
          <a:p>
            <a:pPr marL="312737" lvl="0" eaLnBrk="0" fontAlgn="base" hangingPunct="0">
              <a:spcBef>
                <a:spcPct val="0"/>
              </a:spcBef>
              <a:defRPr/>
            </a:pPr>
            <a:r>
              <a:rPr kumimoji="0" lang="en-CA" b="1"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GOAL</a:t>
            </a:r>
            <a:r>
              <a:rPr kumimoji="0" lang="en-CA"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 </a:t>
            </a:r>
            <a:r>
              <a:rPr lang="en-CA" b="1" dirty="0">
                <a:solidFill>
                  <a:prstClr val="black"/>
                </a:solidFill>
                <a:ea typeface="ＭＳ Ｐゴシック" charset="-128"/>
                <a:cs typeface="Arial" panose="020B0604020202020204" pitchFamily="34" charset="0"/>
              </a:rPr>
              <a:t>All children ages birth through five are screened for developmental and social emotional delays. </a:t>
            </a:r>
          </a:p>
        </p:txBody>
      </p:sp>
      <p:pic>
        <p:nvPicPr>
          <p:cNvPr id="5" name="Picture 4">
            <a:extLst>
              <a:ext uri="{FF2B5EF4-FFF2-40B4-BE49-F238E27FC236}">
                <a16:creationId xmlns:a16="http://schemas.microsoft.com/office/drawing/2014/main" id="{84338DBB-FC8A-4129-B715-D45C04419ECA}"/>
              </a:ext>
            </a:extLst>
          </p:cNvPr>
          <p:cNvPicPr>
            <a:picLocks noChangeAspect="1"/>
          </p:cNvPicPr>
          <p:nvPr/>
        </p:nvPicPr>
        <p:blipFill rotWithShape="1">
          <a:blip r:embed="rId3"/>
          <a:srcRect t="37585"/>
          <a:stretch/>
        </p:blipFill>
        <p:spPr>
          <a:xfrm>
            <a:off x="-60975" y="5960645"/>
            <a:ext cx="12313947" cy="897355"/>
          </a:xfrm>
          <a:prstGeom prst="rect">
            <a:avLst/>
          </a:prstGeom>
        </p:spPr>
      </p:pic>
      <p:sp>
        <p:nvSpPr>
          <p:cNvPr id="2" name="Rectangle 1">
            <a:extLst>
              <a:ext uri="{FF2B5EF4-FFF2-40B4-BE49-F238E27FC236}">
                <a16:creationId xmlns:a16="http://schemas.microsoft.com/office/drawing/2014/main" id="{28061A23-88D9-8A4B-9261-C1E4088DF4FE}"/>
              </a:ext>
            </a:extLst>
          </p:cNvPr>
          <p:cNvSpPr/>
          <p:nvPr/>
        </p:nvSpPr>
        <p:spPr>
          <a:xfrm>
            <a:off x="0" y="0"/>
            <a:ext cx="12192000" cy="5960645"/>
          </a:xfrm>
          <a:prstGeom prst="rect">
            <a:avLst/>
          </a:prstGeom>
          <a:no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7">
            <a:extLst>
              <a:ext uri="{FF2B5EF4-FFF2-40B4-BE49-F238E27FC236}">
                <a16:creationId xmlns:a16="http://schemas.microsoft.com/office/drawing/2014/main" id="{DC1FB756-5AE1-124D-AB4E-3E7933EE7289}"/>
              </a:ext>
            </a:extLst>
          </p:cNvPr>
          <p:cNvGraphicFramePr>
            <a:graphicFrameLocks noGrp="1"/>
          </p:cNvGraphicFramePr>
          <p:nvPr>
            <p:extLst>
              <p:ext uri="{D42A27DB-BD31-4B8C-83A1-F6EECF244321}">
                <p14:modId xmlns:p14="http://schemas.microsoft.com/office/powerpoint/2010/main" val="2783334993"/>
              </p:ext>
            </p:extLst>
          </p:nvPr>
        </p:nvGraphicFramePr>
        <p:xfrm>
          <a:off x="87778" y="1686056"/>
          <a:ext cx="12016439" cy="4300710"/>
        </p:xfrm>
        <a:graphic>
          <a:graphicData uri="http://schemas.openxmlformats.org/drawingml/2006/table">
            <a:tbl>
              <a:tblPr firstRow="1" bandRow="1">
                <a:tableStyleId>{2D5ABB26-0587-4C30-8999-92F81FD0307C}</a:tableStyleId>
              </a:tblPr>
              <a:tblGrid>
                <a:gridCol w="3483749">
                  <a:extLst>
                    <a:ext uri="{9D8B030D-6E8A-4147-A177-3AD203B41FA5}">
                      <a16:colId xmlns:a16="http://schemas.microsoft.com/office/drawing/2014/main" val="1452487712"/>
                    </a:ext>
                  </a:extLst>
                </a:gridCol>
                <a:gridCol w="3364122">
                  <a:extLst>
                    <a:ext uri="{9D8B030D-6E8A-4147-A177-3AD203B41FA5}">
                      <a16:colId xmlns:a16="http://schemas.microsoft.com/office/drawing/2014/main" val="2484106087"/>
                    </a:ext>
                  </a:extLst>
                </a:gridCol>
                <a:gridCol w="2750957">
                  <a:extLst>
                    <a:ext uri="{9D8B030D-6E8A-4147-A177-3AD203B41FA5}">
                      <a16:colId xmlns:a16="http://schemas.microsoft.com/office/drawing/2014/main" val="1554610594"/>
                    </a:ext>
                  </a:extLst>
                </a:gridCol>
                <a:gridCol w="2417611">
                  <a:extLst>
                    <a:ext uri="{9D8B030D-6E8A-4147-A177-3AD203B41FA5}">
                      <a16:colId xmlns:a16="http://schemas.microsoft.com/office/drawing/2014/main" val="1525264317"/>
                    </a:ext>
                  </a:extLst>
                </a:gridCol>
              </a:tblGrid>
              <a:tr h="363349">
                <a:tc gridSpan="3">
                  <a:txBody>
                    <a:bodyPr/>
                    <a:lstStyle/>
                    <a:p>
                      <a:pPr algn="l"/>
                      <a:r>
                        <a:rPr lang="en-US" sz="1800" b="1" dirty="0"/>
                        <a:t>Objectives: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761217"/>
                  </a:ext>
                </a:extLst>
              </a:tr>
              <a:tr h="338310">
                <a:tc gridSpan="2">
                  <a:txBody>
                    <a:bodyPr/>
                    <a:lstStyle/>
                    <a:p>
                      <a:pPr algn="ctr"/>
                      <a:r>
                        <a:rPr lang="en-US" sz="1600" b="1" dirty="0"/>
                        <a:t>SCREENING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lumOff val="50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600" b="1" kern="1200" dirty="0">
                          <a:solidFill>
                            <a:schemeClr val="tx1"/>
                          </a:solidFill>
                          <a:effectLst/>
                          <a:latin typeface="+mn-lt"/>
                          <a:ea typeface="+mn-ea"/>
                          <a:cs typeface="+mn-cs"/>
                        </a:rPr>
                        <a:t>REFERRALS</a:t>
                      </a:r>
                      <a:r>
                        <a:rPr lang="en-CA" sz="1600" dirty="0">
                          <a:effectLst/>
                        </a:rPr>
                        <a:t> </a:t>
                      </a:r>
                      <a:r>
                        <a:rPr lang="en-US" sz="1600" b="1" dirty="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lumOff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t>DATA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lumOff val="50000"/>
                      </a:schemeClr>
                    </a:solidFill>
                  </a:tcPr>
                </a:tc>
                <a:extLst>
                  <a:ext uri="{0D108BD9-81ED-4DB2-BD59-A6C34878D82A}">
                    <a16:rowId xmlns:a16="http://schemas.microsoft.com/office/drawing/2014/main" val="1778877113"/>
                  </a:ext>
                </a:extLst>
              </a:tr>
              <a:tr h="3572930">
                <a:tc>
                  <a:txBody>
                    <a:bodyPr/>
                    <a:lstStyle/>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Facilitate a community of practice for regional screening partners </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Inform and educate new partners, adopt common language, approved screening tools and benefits of implementation</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Coordinate training, technical assistance that supports best practice screening and referral</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Raise public awareness of screening through health airs, libraries, community events and hospitals and social media</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Support increased development screening of children, birth through age 5, by early education providers and other community partners</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Increase the number of childcare providers that screen children for developmental and social/emotional delays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Ensure providers have the tools and skills to recognize children who may be at risk of a developmental delay or behavioral issue and know how provide the appropriate referrals</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Explore options and models to increase availability of screenings between Child Find and organized screening</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Improve processes for screening reporting to EI</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inform and educate new partners, adopt common language, approved screening tools and benefits of implementation</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Organize/ support community screening events</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Support screeners to use screening results to promote school readiness, both in the home and childcare setting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Improve processes for screening reporting to EI</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Build relationships with referral agencies and establish and approve protocols for each</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Provide training and tools to providers on the referral process</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Connect healthcare providers to referral agencies and establish protocols </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Connect with B-5 early childhood mental health agencies to discover services provided, referral protocols, etc.</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Connect programs to B-5 mental health agency information (referral and services)</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endPar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Gather and analyze screening data to identify gaps for targeting efforts and measuring success</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Inform partners of how new information will be gathered and placed in system</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r>
                        <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Raise public awareness of screening through health airs, libraries, community events and hospitals</a:t>
                      </a:r>
                    </a:p>
                    <a:p>
                      <a:pPr marL="273050" marR="0" lvl="1" indent="-223838" algn="l" defTabSz="914400" rtl="0" eaLnBrk="0" fontAlgn="base" latinLnBrk="0" hangingPunct="0">
                        <a:lnSpc>
                          <a:spcPct val="100000"/>
                        </a:lnSpc>
                        <a:spcBef>
                          <a:spcPct val="0"/>
                        </a:spcBef>
                        <a:spcAft>
                          <a:spcPts val="0"/>
                        </a:spcAft>
                        <a:buClrTx/>
                        <a:buSzTx/>
                        <a:buFont typeface="Wingdings" pitchFamily="2" charset="2"/>
                        <a:buChar char="§"/>
                        <a:tabLst/>
                        <a:defRPr/>
                      </a:pPr>
                      <a:endParaRPr kumimoji="0" lang="en-CA"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endParaRPr>
                    </a:p>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2752918"/>
                  </a:ext>
                </a:extLst>
              </a:tr>
            </a:tbl>
          </a:graphicData>
        </a:graphic>
      </p:graphicFrame>
    </p:spTree>
    <p:extLst>
      <p:ext uri="{BB962C8B-B14F-4D97-AF65-F5344CB8AC3E}">
        <p14:creationId xmlns:p14="http://schemas.microsoft.com/office/powerpoint/2010/main" val="281154699"/>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33E500-5B68-4BD8-BBAC-4ABD81AA36BC}"/>
              </a:ext>
            </a:extLst>
          </p:cNvPr>
          <p:cNvPicPr>
            <a:picLocks noChangeAspect="1"/>
          </p:cNvPicPr>
          <p:nvPr/>
        </p:nvPicPr>
        <p:blipFill rotWithShape="1">
          <a:blip r:embed="rId2"/>
          <a:srcRect t="37585"/>
          <a:stretch/>
        </p:blipFill>
        <p:spPr>
          <a:xfrm>
            <a:off x="-603" y="6036845"/>
            <a:ext cx="12290574" cy="897355"/>
          </a:xfrm>
          <a:prstGeom prst="rect">
            <a:avLst/>
          </a:prstGeom>
        </p:spPr>
      </p:pic>
      <p:sp>
        <p:nvSpPr>
          <p:cNvPr id="6" name="Text Placeholder 7">
            <a:extLst>
              <a:ext uri="{FF2B5EF4-FFF2-40B4-BE49-F238E27FC236}">
                <a16:creationId xmlns:a16="http://schemas.microsoft.com/office/drawing/2014/main" id="{2E32E949-6740-4C00-A9B2-C0680CD922FB}"/>
              </a:ext>
            </a:extLst>
          </p:cNvPr>
          <p:cNvSpPr txBox="1">
            <a:spLocks/>
          </p:cNvSpPr>
          <p:nvPr/>
        </p:nvSpPr>
        <p:spPr>
          <a:xfrm>
            <a:off x="5911369" y="1847277"/>
            <a:ext cx="5167964" cy="2928816"/>
          </a:xfrm>
          <a:prstGeom prst="rect">
            <a:avLst/>
          </a:prstGeom>
          <a:no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None/>
              <a:defRPr sz="3000" b="1" kern="1200">
                <a:solidFill>
                  <a:srgbClr val="EE9430"/>
                </a:solidFill>
                <a:latin typeface="Cambria" panose="02040503050406030204"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625475" marR="0" lvl="0" indent="-449263"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kumimoji="0" lang="en-CA" sz="4400" i="0" u="none" strike="noStrike" kern="1200" cap="none" spc="0" normalizeH="0" baseline="0" noProof="0" dirty="0">
                <a:ln>
                  <a:noFill/>
                </a:ln>
                <a:solidFill>
                  <a:schemeClr val="tx1"/>
                </a:solidFill>
                <a:effectLst/>
                <a:uLnTx/>
                <a:uFillTx/>
                <a:latin typeface="+mj-lt"/>
                <a:ea typeface="Ebrima" panose="02000000000000000000" pitchFamily="2" charset="0"/>
                <a:cs typeface="Ebrima" panose="02000000000000000000" pitchFamily="2" charset="0"/>
              </a:rPr>
              <a:t>Insights?</a:t>
            </a:r>
          </a:p>
          <a:p>
            <a:pPr marL="625475" marR="0" lvl="0" indent="-449263"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kumimoji="0" lang="en-CA" sz="4400" i="0" u="none" strike="noStrike" kern="1200" cap="none" spc="0" normalizeH="0" baseline="0" noProof="0" dirty="0">
                <a:ln>
                  <a:noFill/>
                </a:ln>
                <a:solidFill>
                  <a:schemeClr val="tx1"/>
                </a:solidFill>
                <a:effectLst/>
                <a:uLnTx/>
                <a:uFillTx/>
                <a:latin typeface="+mj-lt"/>
                <a:ea typeface="Ebrima" panose="02000000000000000000" pitchFamily="2" charset="0"/>
                <a:cs typeface="Ebrima" panose="02000000000000000000" pitchFamily="2" charset="0"/>
              </a:rPr>
              <a:t>Comments?</a:t>
            </a:r>
          </a:p>
          <a:p>
            <a:pPr marL="625475" marR="0" lvl="0" indent="-449263"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kumimoji="0" lang="en-CA" sz="4400" i="0" u="none" strike="noStrike" kern="1200" cap="none" spc="0" normalizeH="0" baseline="0" noProof="0" dirty="0">
                <a:ln>
                  <a:noFill/>
                </a:ln>
                <a:solidFill>
                  <a:schemeClr val="tx1"/>
                </a:solidFill>
                <a:effectLst/>
                <a:uLnTx/>
                <a:uFillTx/>
                <a:latin typeface="+mj-lt"/>
                <a:ea typeface="Ebrima" panose="02000000000000000000" pitchFamily="2" charset="0"/>
                <a:cs typeface="Ebrima" panose="02000000000000000000" pitchFamily="2" charset="0"/>
              </a:rPr>
              <a:t>Questions? </a:t>
            </a:r>
          </a:p>
        </p:txBody>
      </p:sp>
      <p:pic>
        <p:nvPicPr>
          <p:cNvPr id="8" name="Picture 7">
            <a:extLst>
              <a:ext uri="{FF2B5EF4-FFF2-40B4-BE49-F238E27FC236}">
                <a16:creationId xmlns:a16="http://schemas.microsoft.com/office/drawing/2014/main" id="{A1BBCE92-B0D6-4894-A829-BEABE688D0B0}"/>
              </a:ext>
            </a:extLst>
          </p:cNvPr>
          <p:cNvPicPr>
            <a:picLocks noChangeAspect="1"/>
          </p:cNvPicPr>
          <p:nvPr/>
        </p:nvPicPr>
        <p:blipFill>
          <a:blip r:embed="rId3"/>
          <a:stretch>
            <a:fillRect/>
          </a:stretch>
        </p:blipFill>
        <p:spPr>
          <a:xfrm>
            <a:off x="1561456" y="1525402"/>
            <a:ext cx="3115326" cy="3572566"/>
          </a:xfrm>
          <a:prstGeom prst="rect">
            <a:avLst/>
          </a:prstGeom>
        </p:spPr>
      </p:pic>
    </p:spTree>
    <p:extLst>
      <p:ext uri="{BB962C8B-B14F-4D97-AF65-F5344CB8AC3E}">
        <p14:creationId xmlns:p14="http://schemas.microsoft.com/office/powerpoint/2010/main" val="28648396"/>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33E500-5B68-4BD8-BBAC-4ABD81AA36BC}"/>
              </a:ext>
            </a:extLst>
          </p:cNvPr>
          <p:cNvPicPr>
            <a:picLocks noChangeAspect="1"/>
          </p:cNvPicPr>
          <p:nvPr/>
        </p:nvPicPr>
        <p:blipFill rotWithShape="1">
          <a:blip r:embed="rId2"/>
          <a:srcRect t="37585"/>
          <a:stretch/>
        </p:blipFill>
        <p:spPr>
          <a:xfrm>
            <a:off x="-603" y="6036845"/>
            <a:ext cx="12290574" cy="897355"/>
          </a:xfrm>
          <a:prstGeom prst="rect">
            <a:avLst/>
          </a:prstGeom>
        </p:spPr>
      </p:pic>
      <p:pic>
        <p:nvPicPr>
          <p:cNvPr id="7" name="Picture 6">
            <a:extLst>
              <a:ext uri="{FF2B5EF4-FFF2-40B4-BE49-F238E27FC236}">
                <a16:creationId xmlns:a16="http://schemas.microsoft.com/office/drawing/2014/main" id="{E63E43AD-BBE4-44DA-867C-30AEDA375AA1}"/>
              </a:ext>
            </a:extLst>
          </p:cNvPr>
          <p:cNvPicPr>
            <a:picLocks noChangeAspect="1"/>
          </p:cNvPicPr>
          <p:nvPr/>
        </p:nvPicPr>
        <p:blipFill>
          <a:blip r:embed="rId3"/>
          <a:stretch>
            <a:fillRect/>
          </a:stretch>
        </p:blipFill>
        <p:spPr>
          <a:xfrm>
            <a:off x="1398536" y="634904"/>
            <a:ext cx="9492295" cy="4828450"/>
          </a:xfrm>
          <a:prstGeom prst="rect">
            <a:avLst/>
          </a:prstGeom>
        </p:spPr>
      </p:pic>
    </p:spTree>
    <p:extLst>
      <p:ext uri="{BB962C8B-B14F-4D97-AF65-F5344CB8AC3E}">
        <p14:creationId xmlns:p14="http://schemas.microsoft.com/office/powerpoint/2010/main" val="1748906106"/>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6435" y="367361"/>
            <a:ext cx="11239130" cy="576624"/>
          </a:xfrm>
        </p:spPr>
        <p:txBody>
          <a:bodyPr>
            <a:normAutofit fontScale="90000"/>
          </a:bodyPr>
          <a:lstStyle/>
          <a:p>
            <a:pPr algn="ctr"/>
            <a:r>
              <a:rPr lang="en-US" sz="3200" dirty="0">
                <a:latin typeface="Ebrima" panose="02000000000000000000" pitchFamily="2" charset="0"/>
                <a:ea typeface="Ebrima" panose="02000000000000000000" pitchFamily="2" charset="0"/>
                <a:cs typeface="Ebrima" panose="02000000000000000000" pitchFamily="2" charset="0"/>
              </a:rPr>
              <a:t>SESSION GOALS</a:t>
            </a:r>
            <a:r>
              <a:rPr lang="en-US" dirty="0">
                <a:latin typeface="Ebrima" panose="02000000000000000000" pitchFamily="2" charset="0"/>
                <a:ea typeface="Ebrima" panose="02000000000000000000" pitchFamily="2" charset="0"/>
                <a:cs typeface="Ebrima" panose="02000000000000000000" pitchFamily="2" charset="0"/>
              </a:rPr>
              <a:t> </a:t>
            </a:r>
          </a:p>
        </p:txBody>
      </p:sp>
      <p:sp>
        <p:nvSpPr>
          <p:cNvPr id="4" name="Text Box 8">
            <a:extLst>
              <a:ext uri="{FF2B5EF4-FFF2-40B4-BE49-F238E27FC236}">
                <a16:creationId xmlns:a16="http://schemas.microsoft.com/office/drawing/2014/main" id="{7CAA615A-498A-432A-895F-C6C27D39065C}"/>
              </a:ext>
            </a:extLst>
          </p:cNvPr>
          <p:cNvSpPr txBox="1">
            <a:spLocks noChangeArrowheads="1"/>
          </p:cNvSpPr>
          <p:nvPr/>
        </p:nvSpPr>
        <p:spPr bwMode="auto">
          <a:xfrm>
            <a:off x="976512" y="1313036"/>
            <a:ext cx="10486145" cy="398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58775" marR="0" lvl="0" indent="-358775" algn="l" defTabSz="914400" rtl="0" eaLnBrk="0" fontAlgn="base" latinLnBrk="0" hangingPunct="0">
              <a:lnSpc>
                <a:spcPct val="100000"/>
              </a:lnSpc>
              <a:spcBef>
                <a:spcPct val="0"/>
              </a:spcBef>
              <a:spcAft>
                <a:spcPts val="180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Explore the draft design for the State ECEC Systems Development Infrastructure</a:t>
            </a:r>
          </a:p>
          <a:p>
            <a:pPr marL="358775" marR="0" lvl="0" indent="-358775" algn="l" defTabSz="914400" rtl="0" eaLnBrk="0" fontAlgn="base" latinLnBrk="0" hangingPunct="0">
              <a:lnSpc>
                <a:spcPct val="100000"/>
              </a:lnSpc>
              <a:spcBef>
                <a:spcPct val="0"/>
              </a:spcBef>
              <a:spcAft>
                <a:spcPts val="180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Consider options for SICC&amp;F in relation to the proposed state ECEC system infrastructure </a:t>
            </a:r>
          </a:p>
          <a:p>
            <a:pPr marL="358775" marR="0" lvl="0" indent="-358775" algn="l" defTabSz="914400" rtl="0" eaLnBrk="0" fontAlgn="base" latinLnBrk="0" hangingPunct="0">
              <a:lnSpc>
                <a:spcPct val="100000"/>
              </a:lnSpc>
              <a:spcBef>
                <a:spcPct val="0"/>
              </a:spcBef>
              <a:spcAft>
                <a:spcPts val="180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Review the SICC&amp;F draft 2022 – 2025 strategic priorities in relation to SICC&amp;F’s role in the proposed state ECEC system </a:t>
            </a:r>
          </a:p>
          <a:p>
            <a:pPr marL="358775" marR="0" lvl="0" indent="-358775" algn="l" defTabSz="914400" rtl="0" eaLnBrk="0" fontAlgn="base" latinLnBrk="0" hangingPunct="0">
              <a:lnSpc>
                <a:spcPct val="100000"/>
              </a:lnSpc>
              <a:spcBef>
                <a:spcPct val="0"/>
              </a:spcBef>
              <a:spcAft>
                <a:spcPts val="180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charset="-128"/>
                <a:cs typeface="Arial" panose="020B0604020202020204" pitchFamily="34" charset="0"/>
              </a:rPr>
              <a:t>Finalize the goal(s) and possible success indicators for the remaining SICC&amp;F’s 2022-2025 strategic priorities </a:t>
            </a:r>
          </a:p>
        </p:txBody>
      </p:sp>
      <p:pic>
        <p:nvPicPr>
          <p:cNvPr id="5" name="Picture 4">
            <a:extLst>
              <a:ext uri="{FF2B5EF4-FFF2-40B4-BE49-F238E27FC236}">
                <a16:creationId xmlns:a16="http://schemas.microsoft.com/office/drawing/2014/main" id="{A833E500-5B68-4BD8-BBAC-4ABD81AA36BC}"/>
              </a:ext>
            </a:extLst>
          </p:cNvPr>
          <p:cNvPicPr>
            <a:picLocks noChangeAspect="1"/>
          </p:cNvPicPr>
          <p:nvPr/>
        </p:nvPicPr>
        <p:blipFill rotWithShape="1">
          <a:blip r:embed="rId2"/>
          <a:srcRect t="37585"/>
          <a:stretch/>
        </p:blipFill>
        <p:spPr>
          <a:xfrm>
            <a:off x="-603" y="6036845"/>
            <a:ext cx="12290574" cy="897355"/>
          </a:xfrm>
          <a:prstGeom prst="rect">
            <a:avLst/>
          </a:prstGeom>
        </p:spPr>
      </p:pic>
    </p:spTree>
    <p:extLst>
      <p:ext uri="{BB962C8B-B14F-4D97-AF65-F5344CB8AC3E}">
        <p14:creationId xmlns:p14="http://schemas.microsoft.com/office/powerpoint/2010/main" val="2282330229"/>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415" y="2041596"/>
            <a:ext cx="9357360" cy="1283105"/>
          </a:xfrm>
        </p:spPr>
        <p:txBody>
          <a:bodyPr anchor="ctr">
            <a:normAutofit fontScale="90000"/>
          </a:bodyPr>
          <a:lstStyle/>
          <a:p>
            <a:pPr algn="ctr"/>
            <a:r>
              <a:rPr lang="en-US" sz="3100" dirty="0"/>
              <a:t>SICC&amp;F Exploration of </a:t>
            </a:r>
            <a:br>
              <a:rPr lang="en-US" sz="4000" dirty="0"/>
            </a:br>
            <a:r>
              <a:rPr lang="en-US" sz="5300" dirty="0"/>
              <a:t>STATE ECEC INFRASTUCTURE</a:t>
            </a:r>
            <a:endParaRPr lang="en-CA" dirty="0"/>
          </a:p>
        </p:txBody>
      </p:sp>
    </p:spTree>
    <p:extLst>
      <p:ext uri="{BB962C8B-B14F-4D97-AF65-F5344CB8AC3E}">
        <p14:creationId xmlns:p14="http://schemas.microsoft.com/office/powerpoint/2010/main" val="597155725"/>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AutoShape 10" descr="1dx_4901-crop">
            <a:extLst>
              <a:ext uri="{FF2B5EF4-FFF2-40B4-BE49-F238E27FC236}">
                <a16:creationId xmlns:a16="http://schemas.microsoft.com/office/drawing/2014/main" id="{66FCA505-4FF0-4369-8051-CCA67CC412C0}"/>
              </a:ext>
            </a:extLst>
          </p:cNvPr>
          <p:cNvSpPr>
            <a:spLocks noChangeAspect="1" noChangeArrowheads="1"/>
          </p:cNvSpPr>
          <p:nvPr/>
        </p:nvSpPr>
        <p:spPr bwMode="auto">
          <a:xfrm>
            <a:off x="2485292" y="1244503"/>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078" name="AutoShape 12" descr="1dx_4901-crop">
            <a:extLst>
              <a:ext uri="{FF2B5EF4-FFF2-40B4-BE49-F238E27FC236}">
                <a16:creationId xmlns:a16="http://schemas.microsoft.com/office/drawing/2014/main" id="{D8B2E8E2-ADAE-4BD5-9489-952C336DB0AA}"/>
              </a:ext>
            </a:extLst>
          </p:cNvPr>
          <p:cNvSpPr>
            <a:spLocks noChangeAspect="1" noChangeArrowheads="1"/>
          </p:cNvSpPr>
          <p:nvPr/>
        </p:nvSpPr>
        <p:spPr bwMode="auto">
          <a:xfrm>
            <a:off x="2485292" y="1244503"/>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079" name="AutoShape 14" descr="1dx_4901-crop">
            <a:extLst>
              <a:ext uri="{FF2B5EF4-FFF2-40B4-BE49-F238E27FC236}">
                <a16:creationId xmlns:a16="http://schemas.microsoft.com/office/drawing/2014/main" id="{98EE2D03-6F19-4391-867F-3E8927F60BA3}"/>
              </a:ext>
            </a:extLst>
          </p:cNvPr>
          <p:cNvSpPr>
            <a:spLocks noChangeAspect="1" noChangeArrowheads="1"/>
          </p:cNvSpPr>
          <p:nvPr/>
        </p:nvSpPr>
        <p:spPr bwMode="auto">
          <a:xfrm>
            <a:off x="2485292" y="1244503"/>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8" name="Text Box 8">
            <a:extLst>
              <a:ext uri="{FF2B5EF4-FFF2-40B4-BE49-F238E27FC236}">
                <a16:creationId xmlns:a16="http://schemas.microsoft.com/office/drawing/2014/main" id="{9DA9B48C-D916-4A61-8A76-478EB241F51E}"/>
              </a:ext>
            </a:extLst>
          </p:cNvPr>
          <p:cNvSpPr txBox="1">
            <a:spLocks noChangeArrowheads="1"/>
          </p:cNvSpPr>
          <p:nvPr/>
        </p:nvSpPr>
        <p:spPr bwMode="auto">
          <a:xfrm>
            <a:off x="52887" y="-55774"/>
            <a:ext cx="12192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Aft>
                <a:spcPts val="1800"/>
              </a:spcAft>
            </a:pPr>
            <a:r>
              <a:rPr lang="en-CA" sz="2400" b="1" dirty="0">
                <a:latin typeface="Glacial Indifference"/>
              </a:rPr>
              <a:t>Illinois Regional &amp; Community ECEC Systems Development Infrastructure </a:t>
            </a:r>
            <a:endParaRPr lang="en-CA" sz="2400" b="1" dirty="0">
              <a:latin typeface="Glacial Indifference" pitchFamily="50" charset="0"/>
            </a:endParaRPr>
          </a:p>
        </p:txBody>
      </p:sp>
      <p:sp>
        <p:nvSpPr>
          <p:cNvPr id="3" name="TextBox 2">
            <a:extLst>
              <a:ext uri="{FF2B5EF4-FFF2-40B4-BE49-F238E27FC236}">
                <a16:creationId xmlns:a16="http://schemas.microsoft.com/office/drawing/2014/main" id="{1AB95569-5DA5-44B1-8613-2B51F79FAF31}"/>
              </a:ext>
            </a:extLst>
          </p:cNvPr>
          <p:cNvSpPr txBox="1"/>
          <p:nvPr/>
        </p:nvSpPr>
        <p:spPr>
          <a:xfrm>
            <a:off x="127636" y="1918635"/>
            <a:ext cx="284831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latin typeface="Arial"/>
                <a:cs typeface="Arial"/>
              </a:rPr>
              <a:t>Promote equitable access to programs &amp; services through planning &amp; coordination  </a:t>
            </a:r>
            <a:endParaRPr lang="en-US" sz="1400" dirty="0"/>
          </a:p>
        </p:txBody>
      </p:sp>
      <p:sp>
        <p:nvSpPr>
          <p:cNvPr id="4" name="TextBox 3">
            <a:extLst>
              <a:ext uri="{FF2B5EF4-FFF2-40B4-BE49-F238E27FC236}">
                <a16:creationId xmlns:a16="http://schemas.microsoft.com/office/drawing/2014/main" id="{5EA34FBF-B01B-4233-B266-5DFDB93CF7AC}"/>
              </a:ext>
            </a:extLst>
          </p:cNvPr>
          <p:cNvSpPr txBox="1"/>
          <p:nvPr/>
        </p:nvSpPr>
        <p:spPr>
          <a:xfrm>
            <a:off x="127636" y="2614941"/>
            <a:ext cx="288834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latin typeface="Arial"/>
                <a:cs typeface="Arial"/>
              </a:rPr>
              <a:t>Implement a better system to authentically engage &amp;  empower families &amp; providers</a:t>
            </a:r>
            <a:endParaRPr lang="en-US" sz="1400" dirty="0"/>
          </a:p>
        </p:txBody>
      </p:sp>
      <p:sp>
        <p:nvSpPr>
          <p:cNvPr id="5" name="TextBox 4">
            <a:extLst>
              <a:ext uri="{FF2B5EF4-FFF2-40B4-BE49-F238E27FC236}">
                <a16:creationId xmlns:a16="http://schemas.microsoft.com/office/drawing/2014/main" id="{25B08C6B-8B1F-42A0-A993-941DB627F8CD}"/>
              </a:ext>
            </a:extLst>
          </p:cNvPr>
          <p:cNvSpPr txBox="1"/>
          <p:nvPr/>
        </p:nvSpPr>
        <p:spPr>
          <a:xfrm>
            <a:off x="127636" y="3289710"/>
            <a:ext cx="2651355"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latin typeface="Arial"/>
                <a:cs typeface="Arial"/>
              </a:rPr>
              <a:t>Strengthening Families by connecting them to program &amp; services</a:t>
            </a:r>
          </a:p>
        </p:txBody>
      </p:sp>
      <p:sp>
        <p:nvSpPr>
          <p:cNvPr id="7" name="TextBox 6">
            <a:extLst>
              <a:ext uri="{FF2B5EF4-FFF2-40B4-BE49-F238E27FC236}">
                <a16:creationId xmlns:a16="http://schemas.microsoft.com/office/drawing/2014/main" id="{C8EA23B4-CCDE-4569-A630-2468ADB24F38}"/>
              </a:ext>
            </a:extLst>
          </p:cNvPr>
          <p:cNvSpPr txBox="1"/>
          <p:nvPr/>
        </p:nvSpPr>
        <p:spPr>
          <a:xfrm>
            <a:off x="127636" y="3942515"/>
            <a:ext cx="286039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latin typeface="Arial"/>
                <a:cs typeface="Arial"/>
              </a:rPr>
              <a:t>Create strong linkages across sectors that further improve results for children and families</a:t>
            </a:r>
            <a:endParaRPr lang="en-US" sz="1400" dirty="0"/>
          </a:p>
        </p:txBody>
      </p:sp>
      <p:sp>
        <p:nvSpPr>
          <p:cNvPr id="9" name="TextBox 8">
            <a:extLst>
              <a:ext uri="{FF2B5EF4-FFF2-40B4-BE49-F238E27FC236}">
                <a16:creationId xmlns:a16="http://schemas.microsoft.com/office/drawing/2014/main" id="{D7CAFD4D-2EA6-4A10-B395-EEFBCE89BA1C}"/>
              </a:ext>
            </a:extLst>
          </p:cNvPr>
          <p:cNvSpPr txBox="1"/>
          <p:nvPr/>
        </p:nvSpPr>
        <p:spPr>
          <a:xfrm>
            <a:off x="147649" y="4651092"/>
            <a:ext cx="284831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latin typeface="Arial"/>
                <a:cs typeface="Arial"/>
              </a:rPr>
              <a:t>Generate, leverage &amp; sustain resources &amp; supports for child-centered communities. </a:t>
            </a:r>
            <a:endParaRPr lang="en-US" sz="1400" dirty="0"/>
          </a:p>
        </p:txBody>
      </p:sp>
      <p:sp>
        <p:nvSpPr>
          <p:cNvPr id="2" name="Rectangle 1">
            <a:extLst>
              <a:ext uri="{FF2B5EF4-FFF2-40B4-BE49-F238E27FC236}">
                <a16:creationId xmlns:a16="http://schemas.microsoft.com/office/drawing/2014/main" id="{5EBE7C09-E0A1-8346-B797-C7A699D7B1E0}"/>
              </a:ext>
            </a:extLst>
          </p:cNvPr>
          <p:cNvSpPr/>
          <p:nvPr/>
        </p:nvSpPr>
        <p:spPr>
          <a:xfrm>
            <a:off x="0" y="361633"/>
            <a:ext cx="12192000" cy="109568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dirty="0">
                <a:solidFill>
                  <a:schemeClr val="bg1"/>
                </a:solidFill>
              </a:rPr>
              <a:t>MISSION &amp; PRINCIPLES </a:t>
            </a:r>
          </a:p>
          <a:p>
            <a:pPr algn="ctr"/>
            <a:r>
              <a:rPr lang="en-US" sz="1500" dirty="0">
                <a:solidFill>
                  <a:schemeClr val="bg1"/>
                </a:solidFill>
              </a:rPr>
              <a:t>Utilizing </a:t>
            </a:r>
            <a:r>
              <a:rPr lang="en-US" sz="1500" b="1" dirty="0">
                <a:solidFill>
                  <a:schemeClr val="bg1"/>
                </a:solidFill>
              </a:rPr>
              <a:t>a collective impact approach </a:t>
            </a:r>
            <a:r>
              <a:rPr lang="en-US" sz="1500" dirty="0">
                <a:solidFill>
                  <a:schemeClr val="bg1"/>
                </a:solidFill>
              </a:rPr>
              <a:t>and with </a:t>
            </a:r>
            <a:r>
              <a:rPr lang="en-US" sz="1500" b="1" dirty="0">
                <a:solidFill>
                  <a:schemeClr val="bg1"/>
                </a:solidFill>
              </a:rPr>
              <a:t>shared mission and values</a:t>
            </a:r>
            <a:r>
              <a:rPr lang="en-US" sz="1500" dirty="0">
                <a:solidFill>
                  <a:schemeClr val="bg1"/>
                </a:solidFill>
              </a:rPr>
              <a:t>, the Community Systems Development Infrastructure will  advance the state’s goal of </a:t>
            </a:r>
            <a:r>
              <a:rPr lang="en-US" sz="1500" b="1" dirty="0">
                <a:solidFill>
                  <a:schemeClr val="bg1"/>
                </a:solidFill>
              </a:rPr>
              <a:t>administering an equitable and comprehensive early childhood system</a:t>
            </a:r>
            <a:r>
              <a:rPr lang="en-US" sz="1500" dirty="0">
                <a:solidFill>
                  <a:schemeClr val="bg1"/>
                </a:solidFill>
              </a:rPr>
              <a:t> that </a:t>
            </a:r>
            <a:r>
              <a:rPr lang="en-US" sz="1500" b="1" dirty="0">
                <a:solidFill>
                  <a:schemeClr val="bg1"/>
                </a:solidFill>
              </a:rPr>
              <a:t>values diversity </a:t>
            </a:r>
            <a:r>
              <a:rPr lang="en-US" sz="1500" dirty="0">
                <a:solidFill>
                  <a:schemeClr val="bg1"/>
                </a:solidFill>
              </a:rPr>
              <a:t>and </a:t>
            </a:r>
            <a:r>
              <a:rPr lang="en-US" sz="1500" b="1" dirty="0">
                <a:solidFill>
                  <a:schemeClr val="bg1"/>
                </a:solidFill>
              </a:rPr>
              <a:t>authentic family voice</a:t>
            </a:r>
            <a:r>
              <a:rPr lang="en-US" sz="1500" dirty="0">
                <a:solidFill>
                  <a:schemeClr val="bg1"/>
                </a:solidFill>
              </a:rPr>
              <a:t>, empowering them to </a:t>
            </a:r>
            <a:r>
              <a:rPr lang="en-US" sz="1500" b="1" dirty="0">
                <a:solidFill>
                  <a:schemeClr val="bg1"/>
                </a:solidFill>
              </a:rPr>
              <a:t>actively engage </a:t>
            </a:r>
            <a:r>
              <a:rPr lang="en-US" sz="1500" dirty="0">
                <a:solidFill>
                  <a:schemeClr val="bg1"/>
                </a:solidFill>
              </a:rPr>
              <a:t>and </a:t>
            </a:r>
            <a:r>
              <a:rPr lang="en-US" sz="1500" b="1" dirty="0">
                <a:solidFill>
                  <a:schemeClr val="bg1"/>
                </a:solidFill>
              </a:rPr>
              <a:t>inform</a:t>
            </a:r>
            <a:r>
              <a:rPr lang="en-US" sz="1500" dirty="0">
                <a:solidFill>
                  <a:schemeClr val="bg1"/>
                </a:solidFill>
              </a:rPr>
              <a:t> </a:t>
            </a:r>
            <a:r>
              <a:rPr lang="en-US" sz="1500" b="1" dirty="0">
                <a:solidFill>
                  <a:schemeClr val="bg1"/>
                </a:solidFill>
              </a:rPr>
              <a:t>decision-making</a:t>
            </a:r>
            <a:r>
              <a:rPr lang="en-US" sz="1500" dirty="0">
                <a:solidFill>
                  <a:schemeClr val="bg1"/>
                </a:solidFill>
              </a:rPr>
              <a:t> and </a:t>
            </a:r>
            <a:r>
              <a:rPr lang="en-US" sz="1500" b="1" dirty="0">
                <a:solidFill>
                  <a:schemeClr val="bg1"/>
                </a:solidFill>
              </a:rPr>
              <a:t>resource allocation </a:t>
            </a:r>
          </a:p>
          <a:p>
            <a:pPr algn="ctr"/>
            <a:endParaRPr lang="en-US" sz="1500" dirty="0">
              <a:solidFill>
                <a:schemeClr val="bg1"/>
              </a:solidFill>
            </a:endParaRPr>
          </a:p>
          <a:p>
            <a:br>
              <a:rPr lang="en-CA" sz="1600" dirty="0"/>
            </a:br>
            <a:endParaRPr lang="en-US" sz="1600" b="1" dirty="0">
              <a:solidFill>
                <a:schemeClr val="bg1"/>
              </a:solidFill>
            </a:endParaRPr>
          </a:p>
        </p:txBody>
      </p:sp>
      <p:sp>
        <p:nvSpPr>
          <p:cNvPr id="44" name="TextBox 43">
            <a:extLst>
              <a:ext uri="{FF2B5EF4-FFF2-40B4-BE49-F238E27FC236}">
                <a16:creationId xmlns:a16="http://schemas.microsoft.com/office/drawing/2014/main" id="{97B5B526-83DD-434B-B342-769378CE9D08}"/>
              </a:ext>
            </a:extLst>
          </p:cNvPr>
          <p:cNvSpPr txBox="1"/>
          <p:nvPr/>
        </p:nvSpPr>
        <p:spPr>
          <a:xfrm>
            <a:off x="552211" y="1505388"/>
            <a:ext cx="1471942" cy="369332"/>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cs typeface="Calibri"/>
              </a:rPr>
              <a:t>Objectives </a:t>
            </a:r>
          </a:p>
        </p:txBody>
      </p:sp>
      <p:sp>
        <p:nvSpPr>
          <p:cNvPr id="25" name="TextBox 24">
            <a:extLst>
              <a:ext uri="{FF2B5EF4-FFF2-40B4-BE49-F238E27FC236}">
                <a16:creationId xmlns:a16="http://schemas.microsoft.com/office/drawing/2014/main" id="{51DE6AC7-6975-044E-873D-4CC33B41A68B}"/>
              </a:ext>
            </a:extLst>
          </p:cNvPr>
          <p:cNvSpPr txBox="1"/>
          <p:nvPr/>
        </p:nvSpPr>
        <p:spPr>
          <a:xfrm>
            <a:off x="10737720" y="4057133"/>
            <a:ext cx="969392" cy="646331"/>
          </a:xfrm>
          <a:prstGeom prst="rect">
            <a:avLst/>
          </a:prstGeom>
          <a:noFill/>
        </p:spPr>
        <p:txBody>
          <a:bodyPr wrap="square" rtlCol="0">
            <a:spAutoFit/>
          </a:bodyPr>
          <a:lstStyle/>
          <a:p>
            <a:pPr algn="ctr"/>
            <a:r>
              <a:rPr lang="en-US" sz="900" b="1" i="1" dirty="0">
                <a:solidFill>
                  <a:schemeClr val="bg1"/>
                </a:solidFill>
                <a:latin typeface="Arial"/>
                <a:cs typeface="Arial"/>
              </a:rPr>
              <a:t>INNOVTIVE</a:t>
            </a:r>
          </a:p>
          <a:p>
            <a:pPr algn="ctr"/>
            <a:r>
              <a:rPr lang="en-US" sz="900" b="1" i="1" dirty="0">
                <a:solidFill>
                  <a:schemeClr val="bg1"/>
                </a:solidFill>
                <a:latin typeface="Arial"/>
                <a:cs typeface="Arial"/>
              </a:rPr>
              <a:t>RESEARCH</a:t>
            </a:r>
          </a:p>
          <a:p>
            <a:pPr algn="ctr"/>
            <a:r>
              <a:rPr lang="en-US" sz="900" b="1" i="1" dirty="0">
                <a:solidFill>
                  <a:schemeClr val="bg1"/>
                </a:solidFill>
                <a:latin typeface="Arial"/>
                <a:cs typeface="Arial"/>
              </a:rPr>
              <a:t>AND</a:t>
            </a:r>
          </a:p>
          <a:p>
            <a:pPr algn="ctr"/>
            <a:r>
              <a:rPr lang="en-US" sz="900" b="1" i="1" dirty="0">
                <a:solidFill>
                  <a:schemeClr val="bg1"/>
                </a:solidFill>
                <a:latin typeface="Arial"/>
                <a:cs typeface="Arial"/>
              </a:rPr>
              <a:t>PRACTICE</a:t>
            </a:r>
            <a:endParaRPr lang="en-US" sz="1000" b="1" i="1" dirty="0">
              <a:solidFill>
                <a:schemeClr val="bg1"/>
              </a:solidFill>
            </a:endParaRPr>
          </a:p>
        </p:txBody>
      </p:sp>
      <p:sp>
        <p:nvSpPr>
          <p:cNvPr id="58" name="TextBox 57">
            <a:extLst>
              <a:ext uri="{FF2B5EF4-FFF2-40B4-BE49-F238E27FC236}">
                <a16:creationId xmlns:a16="http://schemas.microsoft.com/office/drawing/2014/main" id="{292BB039-0967-CD4A-A1CA-5861DA0F5D27}"/>
              </a:ext>
            </a:extLst>
          </p:cNvPr>
          <p:cNvSpPr txBox="1"/>
          <p:nvPr/>
        </p:nvSpPr>
        <p:spPr>
          <a:xfrm>
            <a:off x="127636" y="5359668"/>
            <a:ext cx="269549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latin typeface="Arial"/>
                <a:cs typeface="Arial"/>
              </a:rPr>
              <a:t>Create cross-sector systems of opportunity (for kids for families? )</a:t>
            </a:r>
          </a:p>
        </p:txBody>
      </p:sp>
      <p:pic>
        <p:nvPicPr>
          <p:cNvPr id="20" name="Picture 19">
            <a:extLst>
              <a:ext uri="{FF2B5EF4-FFF2-40B4-BE49-F238E27FC236}">
                <a16:creationId xmlns:a16="http://schemas.microsoft.com/office/drawing/2014/main" id="{B7D934DE-D4F2-6B45-81DF-20AE18503730}"/>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990"/>
          <a:stretch/>
        </p:blipFill>
        <p:spPr>
          <a:xfrm>
            <a:off x="2906627" y="1477184"/>
            <a:ext cx="9230806" cy="4473153"/>
          </a:xfrm>
          <a:prstGeom prst="rect">
            <a:avLst/>
          </a:prstGeom>
        </p:spPr>
      </p:pic>
      <p:pic>
        <p:nvPicPr>
          <p:cNvPr id="10" name="Picture 9">
            <a:extLst>
              <a:ext uri="{FF2B5EF4-FFF2-40B4-BE49-F238E27FC236}">
                <a16:creationId xmlns:a16="http://schemas.microsoft.com/office/drawing/2014/main" id="{BE527B1B-BE58-4F25-ADD0-05810ACF97B6}"/>
              </a:ext>
            </a:extLst>
          </p:cNvPr>
          <p:cNvPicPr>
            <a:picLocks noChangeAspect="1"/>
          </p:cNvPicPr>
          <p:nvPr/>
        </p:nvPicPr>
        <p:blipFill rotWithShape="1">
          <a:blip r:embed="rId5"/>
          <a:srcRect t="33718"/>
          <a:stretch/>
        </p:blipFill>
        <p:spPr>
          <a:xfrm>
            <a:off x="0" y="6099575"/>
            <a:ext cx="12244887" cy="738664"/>
          </a:xfrm>
          <a:prstGeom prst="rect">
            <a:avLst/>
          </a:prstGeom>
        </p:spPr>
      </p:pic>
    </p:spTree>
    <p:extLst>
      <p:ext uri="{BB962C8B-B14F-4D97-AF65-F5344CB8AC3E}">
        <p14:creationId xmlns:p14="http://schemas.microsoft.com/office/powerpoint/2010/main" val="1186046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37BAEF-2A11-4949-AFB4-272DF077ABEE}"/>
              </a:ext>
            </a:extLst>
          </p:cNvPr>
          <p:cNvSpPr>
            <a:spLocks noGrp="1"/>
          </p:cNvSpPr>
          <p:nvPr>
            <p:ph idx="4294967295"/>
          </p:nvPr>
        </p:nvSpPr>
        <p:spPr>
          <a:xfrm>
            <a:off x="4114799" y="959704"/>
            <a:ext cx="7737232" cy="4938591"/>
          </a:xfrm>
        </p:spPr>
        <p:txBody>
          <a:bodyPr>
            <a:normAutofit fontScale="55000" lnSpcReduction="20000"/>
          </a:bodyPr>
          <a:lstStyle/>
          <a:p>
            <a:r>
              <a:rPr lang="en-US" b="1" dirty="0"/>
              <a:t>Input from parents on what they need and want</a:t>
            </a:r>
          </a:p>
          <a:p>
            <a:pPr lvl="1">
              <a:lnSpc>
                <a:spcPct val="120000"/>
              </a:lnSpc>
              <a:spcBef>
                <a:spcPts val="0"/>
              </a:spcBef>
            </a:pPr>
            <a:r>
              <a:rPr lang="en-US" sz="2600" dirty="0"/>
              <a:t>Gathered from parents who do and who don’t currently participate in ECE</a:t>
            </a:r>
          </a:p>
          <a:p>
            <a:pPr lvl="1">
              <a:lnSpc>
                <a:spcPct val="120000"/>
              </a:lnSpc>
              <a:spcBef>
                <a:spcPts val="0"/>
              </a:spcBef>
            </a:pPr>
            <a:r>
              <a:rPr lang="en-US" sz="2600" dirty="0"/>
              <a:t>Gathered through surveys, focus groups, and other methods</a:t>
            </a:r>
          </a:p>
          <a:p>
            <a:pPr lvl="1">
              <a:lnSpc>
                <a:spcPct val="120000"/>
              </a:lnSpc>
              <a:spcBef>
                <a:spcPts val="0"/>
              </a:spcBef>
              <a:spcAft>
                <a:spcPts val="1200"/>
              </a:spcAft>
            </a:pPr>
            <a:r>
              <a:rPr lang="en-US" sz="2600" dirty="0"/>
              <a:t>Must be gathered within racial equity frame, and include families with children with special needs and those who speak a language other than English at home</a:t>
            </a:r>
            <a:endParaRPr lang="en-US" sz="2200" dirty="0"/>
          </a:p>
          <a:p>
            <a:pPr>
              <a:lnSpc>
                <a:spcPct val="120000"/>
              </a:lnSpc>
              <a:spcBef>
                <a:spcPts val="0"/>
              </a:spcBef>
            </a:pPr>
            <a:r>
              <a:rPr lang="en-US" b="1" dirty="0"/>
              <a:t>Supply and demand data</a:t>
            </a:r>
          </a:p>
          <a:p>
            <a:pPr lvl="1">
              <a:lnSpc>
                <a:spcPct val="120000"/>
              </a:lnSpc>
              <a:spcBef>
                <a:spcPts val="0"/>
              </a:spcBef>
            </a:pPr>
            <a:r>
              <a:rPr lang="en-US" sz="2800" dirty="0"/>
              <a:t>Demographic data, mapped</a:t>
            </a:r>
          </a:p>
          <a:p>
            <a:pPr lvl="2"/>
            <a:r>
              <a:rPr lang="en-US" sz="2600" dirty="0"/>
              <a:t>Including K-1 enrollment by demographics, mapped</a:t>
            </a:r>
          </a:p>
          <a:p>
            <a:pPr lvl="1"/>
            <a:r>
              <a:rPr lang="en-US" sz="2800" dirty="0"/>
              <a:t>Kindergarten readiness scores, disaggregated (and mapped, if possible, like EDI)</a:t>
            </a:r>
          </a:p>
          <a:p>
            <a:pPr lvl="1"/>
            <a:r>
              <a:rPr lang="en-US" sz="2800" dirty="0"/>
              <a:t>Current capacity of providers, mapped</a:t>
            </a:r>
          </a:p>
          <a:p>
            <a:pPr lvl="1">
              <a:lnSpc>
                <a:spcPct val="120000"/>
              </a:lnSpc>
              <a:spcBef>
                <a:spcPts val="0"/>
              </a:spcBef>
              <a:spcAft>
                <a:spcPts val="1200"/>
              </a:spcAft>
            </a:pPr>
            <a:r>
              <a:rPr lang="en-US" sz="2800" dirty="0"/>
              <a:t>Birth data, as recent as possible</a:t>
            </a:r>
          </a:p>
          <a:p>
            <a:pPr marL="457200" lvl="1" indent="0">
              <a:lnSpc>
                <a:spcPct val="120000"/>
              </a:lnSpc>
              <a:spcBef>
                <a:spcPts val="0"/>
              </a:spcBef>
              <a:spcAft>
                <a:spcPts val="1200"/>
              </a:spcAft>
              <a:buNone/>
            </a:pPr>
            <a:endParaRPr lang="en-US" sz="1300" dirty="0"/>
          </a:p>
          <a:p>
            <a:pPr>
              <a:lnSpc>
                <a:spcPct val="120000"/>
              </a:lnSpc>
              <a:spcBef>
                <a:spcPts val="0"/>
              </a:spcBef>
              <a:spcAft>
                <a:spcPts val="1200"/>
              </a:spcAft>
            </a:pPr>
            <a:r>
              <a:rPr lang="en-US" b="1" dirty="0"/>
              <a:t>Input from providers about what they need to better meet children’s/families’ needs</a:t>
            </a:r>
          </a:p>
        </p:txBody>
      </p:sp>
      <p:sp>
        <p:nvSpPr>
          <p:cNvPr id="4" name="TextBox 3">
            <a:extLst>
              <a:ext uri="{FF2B5EF4-FFF2-40B4-BE49-F238E27FC236}">
                <a16:creationId xmlns:a16="http://schemas.microsoft.com/office/drawing/2014/main" id="{49E34B96-4F03-0942-9413-8FECAA1D902D}"/>
              </a:ext>
            </a:extLst>
          </p:cNvPr>
          <p:cNvSpPr txBox="1"/>
          <p:nvPr/>
        </p:nvSpPr>
        <p:spPr>
          <a:xfrm>
            <a:off x="0" y="142804"/>
            <a:ext cx="12192000" cy="523220"/>
          </a:xfrm>
          <a:prstGeom prst="rect">
            <a:avLst/>
          </a:prstGeom>
          <a:noFill/>
        </p:spPr>
        <p:txBody>
          <a:bodyPr wrap="square" rtlCol="0">
            <a:spAutoFit/>
          </a:bodyPr>
          <a:lstStyle/>
          <a:p>
            <a:pPr algn="ctr"/>
            <a:r>
              <a:rPr lang="en-US" sz="2800" b="1" dirty="0">
                <a:latin typeface="Ebrima" panose="02000000000000000000" pitchFamily="2" charset="0"/>
                <a:ea typeface="Ebrima" panose="02000000000000000000" pitchFamily="2" charset="0"/>
                <a:cs typeface="Ebrima" panose="02000000000000000000" pitchFamily="2" charset="0"/>
              </a:rPr>
              <a:t>KEY INPUTS THAT REGIONAL COUNCILS WILL NEED</a:t>
            </a:r>
          </a:p>
        </p:txBody>
      </p:sp>
      <p:pic>
        <p:nvPicPr>
          <p:cNvPr id="5" name="Picture 4">
            <a:extLst>
              <a:ext uri="{FF2B5EF4-FFF2-40B4-BE49-F238E27FC236}">
                <a16:creationId xmlns:a16="http://schemas.microsoft.com/office/drawing/2014/main" id="{BD866011-766F-6941-A487-09AED76917F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39969" y="959703"/>
            <a:ext cx="3618599" cy="4938591"/>
          </a:xfrm>
          <a:prstGeom prst="rect">
            <a:avLst/>
          </a:prstGeom>
        </p:spPr>
      </p:pic>
      <p:pic>
        <p:nvPicPr>
          <p:cNvPr id="6" name="Picture 5">
            <a:extLst>
              <a:ext uri="{FF2B5EF4-FFF2-40B4-BE49-F238E27FC236}">
                <a16:creationId xmlns:a16="http://schemas.microsoft.com/office/drawing/2014/main" id="{0EBB5442-5D73-4456-B8A2-5832015E148E}"/>
              </a:ext>
            </a:extLst>
          </p:cNvPr>
          <p:cNvPicPr>
            <a:picLocks noChangeAspect="1"/>
          </p:cNvPicPr>
          <p:nvPr/>
        </p:nvPicPr>
        <p:blipFill rotWithShape="1">
          <a:blip r:embed="rId4"/>
          <a:srcRect t="37585"/>
          <a:stretch/>
        </p:blipFill>
        <p:spPr>
          <a:xfrm>
            <a:off x="-121947" y="5998311"/>
            <a:ext cx="12455196" cy="897355"/>
          </a:xfrm>
          <a:prstGeom prst="rect">
            <a:avLst/>
          </a:prstGeom>
        </p:spPr>
      </p:pic>
    </p:spTree>
    <p:extLst>
      <p:ext uri="{BB962C8B-B14F-4D97-AF65-F5344CB8AC3E}">
        <p14:creationId xmlns:p14="http://schemas.microsoft.com/office/powerpoint/2010/main" val="4066022608"/>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5">
            <a:extLst>
              <a:ext uri="{FF2B5EF4-FFF2-40B4-BE49-F238E27FC236}">
                <a16:creationId xmlns:a16="http://schemas.microsoft.com/office/drawing/2014/main" id="{7B8D7DA0-36D6-944A-8CA2-984C8B126437}"/>
              </a:ext>
            </a:extLst>
          </p:cNvPr>
          <p:cNvGraphicFramePr>
            <a:graphicFrameLocks noGrp="1"/>
          </p:cNvGraphicFramePr>
          <p:nvPr>
            <p:extLst>
              <p:ext uri="{D42A27DB-BD31-4B8C-83A1-F6EECF244321}">
                <p14:modId xmlns:p14="http://schemas.microsoft.com/office/powerpoint/2010/main" val="2145722573"/>
              </p:ext>
            </p:extLst>
          </p:nvPr>
        </p:nvGraphicFramePr>
        <p:xfrm>
          <a:off x="694173" y="732558"/>
          <a:ext cx="10890737" cy="5137893"/>
        </p:xfrm>
        <a:graphic>
          <a:graphicData uri="http://schemas.openxmlformats.org/drawingml/2006/table">
            <a:tbl>
              <a:tblPr firstRow="1" bandRow="1">
                <a:tableStyleId>{5940675A-B579-460E-94D1-54222C63F5DA}</a:tableStyleId>
              </a:tblPr>
              <a:tblGrid>
                <a:gridCol w="5489047">
                  <a:extLst>
                    <a:ext uri="{9D8B030D-6E8A-4147-A177-3AD203B41FA5}">
                      <a16:colId xmlns:a16="http://schemas.microsoft.com/office/drawing/2014/main" val="1310496475"/>
                    </a:ext>
                  </a:extLst>
                </a:gridCol>
                <a:gridCol w="5401690">
                  <a:extLst>
                    <a:ext uri="{9D8B030D-6E8A-4147-A177-3AD203B41FA5}">
                      <a16:colId xmlns:a16="http://schemas.microsoft.com/office/drawing/2014/main" val="898042022"/>
                    </a:ext>
                  </a:extLst>
                </a:gridCol>
              </a:tblGrid>
              <a:tr h="3416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rPr>
                        <a:t>CHALLENGES</a:t>
                      </a:r>
                    </a:p>
                  </a:txBody>
                  <a:tcPr>
                    <a:solidFill>
                      <a:srgbClr val="7030A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rPr>
                        <a:t>OPPORTUNITIES</a:t>
                      </a:r>
                    </a:p>
                  </a:txBody>
                  <a:tcPr>
                    <a:solidFill>
                      <a:srgbClr val="7030A0"/>
                    </a:solidFill>
                  </a:tcPr>
                </a:tc>
                <a:extLst>
                  <a:ext uri="{0D108BD9-81ED-4DB2-BD59-A6C34878D82A}">
                    <a16:rowId xmlns:a16="http://schemas.microsoft.com/office/drawing/2014/main" val="1372280585"/>
                  </a:ext>
                </a:extLst>
              </a:tr>
              <a:tr h="9763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Design needs to still recognize importance and strength of southern Illinois as a  region, alignment with other regional efforts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Aligned with our mission and goals</a:t>
                      </a:r>
                    </a:p>
                  </a:txBody>
                  <a:tcPr anchor="ctr"/>
                </a:tc>
                <a:extLst>
                  <a:ext uri="{0D108BD9-81ED-4DB2-BD59-A6C34878D82A}">
                    <a16:rowId xmlns:a16="http://schemas.microsoft.com/office/drawing/2014/main" val="3335098723"/>
                  </a:ext>
                </a:extLst>
              </a:tr>
              <a:tr h="4453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Increasing competition within region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Addresses some challenges/ question of regional versus local, provides framework</a:t>
                      </a:r>
                    </a:p>
                  </a:txBody>
                  <a:tcPr anchor="ctr"/>
                </a:tc>
                <a:extLst>
                  <a:ext uri="{0D108BD9-81ED-4DB2-BD59-A6C34878D82A}">
                    <a16:rowId xmlns:a16="http://schemas.microsoft.com/office/drawing/2014/main" val="2449416255"/>
                  </a:ext>
                </a:extLst>
              </a:tr>
              <a:tr h="5518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Possible duplication of efforts/ conflicting efforts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Opportunity to leverage  much needed resources ( people) to help coordinate the work and insure sustainability</a:t>
                      </a:r>
                    </a:p>
                  </a:txBody>
                  <a:tcPr anchor="ctr"/>
                </a:tc>
                <a:extLst>
                  <a:ext uri="{0D108BD9-81ED-4DB2-BD59-A6C34878D82A}">
                    <a16:rowId xmlns:a16="http://schemas.microsoft.com/office/drawing/2014/main" val="1387229360"/>
                  </a:ext>
                </a:extLst>
              </a:tr>
              <a:tr h="500764">
                <a:tc>
                  <a:txBody>
                    <a:bodyPr/>
                    <a:lstStyle/>
                    <a:p>
                      <a:pPr algn="l"/>
                      <a:r>
                        <a:rPr lang="en-US" sz="1600" dirty="0"/>
                        <a:t>Maintaining SICCF identity and leadership</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Provides new legitimacy to the work and opportunity to engage new stakeholders</a:t>
                      </a:r>
                    </a:p>
                  </a:txBody>
                  <a:tcPr anchor="ctr"/>
                </a:tc>
                <a:extLst>
                  <a:ext uri="{0D108BD9-81ED-4DB2-BD59-A6C34878D82A}">
                    <a16:rowId xmlns:a16="http://schemas.microsoft.com/office/drawing/2014/main" val="966764265"/>
                  </a:ext>
                </a:extLst>
              </a:tr>
              <a:tr h="4265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Confusion about Identity/ Roles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Because of our previous work and development, we are well poised to assist in the design and put the Coalition in a leadership role in how this will work in southern Illinois</a:t>
                      </a:r>
                    </a:p>
                  </a:txBody>
                  <a:tcPr anchor="ctr"/>
                </a:tc>
                <a:extLst>
                  <a:ext uri="{0D108BD9-81ED-4DB2-BD59-A6C34878D82A}">
                    <a16:rowId xmlns:a16="http://schemas.microsoft.com/office/drawing/2014/main" val="2426746347"/>
                  </a:ext>
                </a:extLst>
              </a:tr>
              <a:tr h="498077">
                <a:tc>
                  <a:txBody>
                    <a:bodyPr/>
                    <a:lstStyle/>
                    <a:p>
                      <a:pPr algn="l"/>
                      <a:r>
                        <a:rPr lang="en-US" sz="1600" dirty="0"/>
                        <a:t>2 additional counties in ROE districts</a:t>
                      </a:r>
                    </a:p>
                  </a:txBody>
                  <a:tcPr anchor="ctr"/>
                </a:tc>
                <a:tc>
                  <a:txBody>
                    <a:bodyPr/>
                    <a:lstStyle/>
                    <a:p>
                      <a:endParaRPr lang="en-US" sz="1600" dirty="0"/>
                    </a:p>
                  </a:txBody>
                  <a:tcPr anchor="ctr"/>
                </a:tc>
                <a:extLst>
                  <a:ext uri="{0D108BD9-81ED-4DB2-BD59-A6C34878D82A}">
                    <a16:rowId xmlns:a16="http://schemas.microsoft.com/office/drawing/2014/main" val="2903977058"/>
                  </a:ext>
                </a:extLst>
              </a:tr>
              <a:tr h="4630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Accountability  </a:t>
                      </a:r>
                    </a:p>
                  </a:txBody>
                  <a:tcPr anchor="ctr"/>
                </a:tc>
                <a:tc>
                  <a:txBody>
                    <a:bodyPr/>
                    <a:lstStyle/>
                    <a:p>
                      <a:endParaRPr lang="en-US" sz="1600" dirty="0"/>
                    </a:p>
                  </a:txBody>
                  <a:tcPr anchor="ctr"/>
                </a:tc>
                <a:extLst>
                  <a:ext uri="{0D108BD9-81ED-4DB2-BD59-A6C34878D82A}">
                    <a16:rowId xmlns:a16="http://schemas.microsoft.com/office/drawing/2014/main" val="3864479668"/>
                  </a:ext>
                </a:extLst>
              </a:tr>
            </a:tbl>
          </a:graphicData>
        </a:graphic>
      </p:graphicFrame>
      <p:sp>
        <p:nvSpPr>
          <p:cNvPr id="6" name="TextBox 5">
            <a:extLst>
              <a:ext uri="{FF2B5EF4-FFF2-40B4-BE49-F238E27FC236}">
                <a16:creationId xmlns:a16="http://schemas.microsoft.com/office/drawing/2014/main" id="{1FF6C87A-6A05-EB40-950D-A8EA90F4F419}"/>
              </a:ext>
            </a:extLst>
          </p:cNvPr>
          <p:cNvSpPr txBox="1"/>
          <p:nvPr/>
        </p:nvSpPr>
        <p:spPr>
          <a:xfrm>
            <a:off x="0" y="45607"/>
            <a:ext cx="12192000" cy="523220"/>
          </a:xfrm>
          <a:prstGeom prst="rect">
            <a:avLst/>
          </a:prstGeom>
          <a:noFill/>
        </p:spPr>
        <p:txBody>
          <a:bodyPr wrap="square" rtlCol="0">
            <a:spAutoFit/>
          </a:bodyPr>
          <a:lstStyle/>
          <a:p>
            <a:pPr algn="ctr"/>
            <a:r>
              <a:rPr lang="en-US" sz="2800" b="1" dirty="0">
                <a:latin typeface="Ebrima" panose="02000000000000000000" pitchFamily="2" charset="0"/>
                <a:ea typeface="Ebrima" panose="02000000000000000000" pitchFamily="2" charset="0"/>
                <a:cs typeface="Ebrima" panose="02000000000000000000" pitchFamily="2" charset="0"/>
              </a:rPr>
              <a:t>THE NEW STATE SYSTEM INFRASTRUCTURE AND SICCF </a:t>
            </a:r>
          </a:p>
        </p:txBody>
      </p:sp>
      <p:pic>
        <p:nvPicPr>
          <p:cNvPr id="5" name="Picture 4">
            <a:extLst>
              <a:ext uri="{FF2B5EF4-FFF2-40B4-BE49-F238E27FC236}">
                <a16:creationId xmlns:a16="http://schemas.microsoft.com/office/drawing/2014/main" id="{72AC3EA1-6BC9-4D5E-B892-EABF78005788}"/>
              </a:ext>
            </a:extLst>
          </p:cNvPr>
          <p:cNvPicPr>
            <a:picLocks noChangeAspect="1"/>
          </p:cNvPicPr>
          <p:nvPr/>
        </p:nvPicPr>
        <p:blipFill rotWithShape="1">
          <a:blip r:embed="rId2"/>
          <a:srcRect t="37585"/>
          <a:stretch/>
        </p:blipFill>
        <p:spPr>
          <a:xfrm>
            <a:off x="-1" y="5998311"/>
            <a:ext cx="12279087" cy="897355"/>
          </a:xfrm>
          <a:prstGeom prst="rect">
            <a:avLst/>
          </a:prstGeom>
        </p:spPr>
      </p:pic>
    </p:spTree>
    <p:extLst>
      <p:ext uri="{BB962C8B-B14F-4D97-AF65-F5344CB8AC3E}">
        <p14:creationId xmlns:p14="http://schemas.microsoft.com/office/powerpoint/2010/main" val="2569409988"/>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A48AF9-B9FD-4BE3-A688-F2A5905EFC2E}"/>
              </a:ext>
            </a:extLst>
          </p:cNvPr>
          <p:cNvSpPr>
            <a:spLocks noGrp="1"/>
          </p:cNvSpPr>
          <p:nvPr>
            <p:ph idx="4294967295"/>
          </p:nvPr>
        </p:nvSpPr>
        <p:spPr>
          <a:xfrm>
            <a:off x="691377" y="653300"/>
            <a:ext cx="10990670" cy="5947335"/>
          </a:xfrm>
        </p:spPr>
        <p:txBody>
          <a:bodyPr>
            <a:normAutofit fontScale="70000" lnSpcReduction="20000"/>
          </a:bodyPr>
          <a:lstStyle/>
          <a:p>
            <a:pPr>
              <a:lnSpc>
                <a:spcPct val="120000"/>
              </a:lnSpc>
              <a:spcBef>
                <a:spcPts val="0"/>
              </a:spcBef>
              <a:spcAft>
                <a:spcPts val="1800"/>
              </a:spcAft>
            </a:pPr>
            <a:r>
              <a:rPr lang="en-US" dirty="0"/>
              <a:t>Once SICC&amp;F are determined, what is the best organizational structure to achieve our goals? </a:t>
            </a:r>
            <a:r>
              <a:rPr lang="en-US" sz="2300" dirty="0"/>
              <a:t>(Action Teams? Committees, local collaborations?  Different mechanisms for different priorities?)</a:t>
            </a:r>
            <a:endParaRPr lang="en-US" dirty="0"/>
          </a:p>
          <a:p>
            <a:pPr>
              <a:lnSpc>
                <a:spcPct val="120000"/>
              </a:lnSpc>
              <a:spcBef>
                <a:spcPts val="0"/>
              </a:spcBef>
              <a:spcAft>
                <a:spcPts val="1800"/>
              </a:spcAft>
            </a:pPr>
            <a:r>
              <a:rPr lang="en-US" dirty="0"/>
              <a:t>What could/ should the connection be between the Coalition and the new infrastructure?    </a:t>
            </a:r>
            <a:r>
              <a:rPr lang="en-US" sz="2300" dirty="0"/>
              <a:t>(Formal? Informal? If informal, how can we make sure the work is connected?)</a:t>
            </a:r>
            <a:endParaRPr lang="en-US" dirty="0"/>
          </a:p>
          <a:p>
            <a:pPr>
              <a:lnSpc>
                <a:spcPct val="120000"/>
              </a:lnSpc>
              <a:spcBef>
                <a:spcPts val="0"/>
              </a:spcBef>
              <a:spcAft>
                <a:spcPts val="1800"/>
              </a:spcAft>
            </a:pPr>
            <a:r>
              <a:rPr lang="en-US" dirty="0"/>
              <a:t>How can we best leverage the resources that will be brought to the region to further the Coalition’s goals?</a:t>
            </a:r>
          </a:p>
          <a:p>
            <a:pPr>
              <a:lnSpc>
                <a:spcPct val="120000"/>
              </a:lnSpc>
              <a:spcBef>
                <a:spcPts val="0"/>
              </a:spcBef>
              <a:spcAft>
                <a:spcPts val="1800"/>
              </a:spcAft>
            </a:pPr>
            <a:r>
              <a:rPr lang="en-US" dirty="0"/>
              <a:t>If we could propose a design to the state for what the infrastructure could look in southern Illinois what would we like to see? </a:t>
            </a:r>
          </a:p>
          <a:p>
            <a:pPr>
              <a:lnSpc>
                <a:spcPct val="120000"/>
              </a:lnSpc>
              <a:spcBef>
                <a:spcPts val="0"/>
              </a:spcBef>
              <a:spcAft>
                <a:spcPts val="1800"/>
              </a:spcAft>
            </a:pPr>
            <a:r>
              <a:rPr lang="en-US" dirty="0"/>
              <a:t>How can we best leverage the resources that will be brought to the region to further the Coalition’s priorities and goals?</a:t>
            </a:r>
          </a:p>
          <a:p>
            <a:pPr>
              <a:lnSpc>
                <a:spcPct val="120000"/>
              </a:lnSpc>
              <a:spcBef>
                <a:spcPts val="0"/>
              </a:spcBef>
              <a:spcAft>
                <a:spcPts val="1800"/>
              </a:spcAft>
            </a:pPr>
            <a:r>
              <a:rPr lang="en-US" dirty="0"/>
              <a:t> Are there any local collaborations that already exist in the region? If so , where?</a:t>
            </a:r>
          </a:p>
          <a:p>
            <a:pPr>
              <a:lnSpc>
                <a:spcPct val="120000"/>
              </a:lnSpc>
              <a:spcBef>
                <a:spcPts val="0"/>
              </a:spcBef>
              <a:spcAft>
                <a:spcPts val="1800"/>
              </a:spcAft>
            </a:pPr>
            <a:r>
              <a:rPr lang="en-US" dirty="0"/>
              <a:t>Does/can the Coalition have a role in helping launch Children’s Cabinets / Councils in local communities?</a:t>
            </a:r>
          </a:p>
        </p:txBody>
      </p:sp>
      <p:sp>
        <p:nvSpPr>
          <p:cNvPr id="4" name="TextBox 3">
            <a:extLst>
              <a:ext uri="{FF2B5EF4-FFF2-40B4-BE49-F238E27FC236}">
                <a16:creationId xmlns:a16="http://schemas.microsoft.com/office/drawing/2014/main" id="{C77FF0BA-5928-D34C-8438-866CA77F919C}"/>
              </a:ext>
            </a:extLst>
          </p:cNvPr>
          <p:cNvSpPr txBox="1"/>
          <p:nvPr/>
        </p:nvSpPr>
        <p:spPr>
          <a:xfrm>
            <a:off x="0" y="142804"/>
            <a:ext cx="12192000" cy="523220"/>
          </a:xfrm>
          <a:prstGeom prst="rect">
            <a:avLst/>
          </a:prstGeom>
          <a:noFill/>
        </p:spPr>
        <p:txBody>
          <a:bodyPr wrap="square" rtlCol="0">
            <a:spAutoFit/>
          </a:bodyPr>
          <a:lstStyle/>
          <a:p>
            <a:pPr algn="ctr"/>
            <a:r>
              <a:rPr lang="en-US" sz="2800" b="1" dirty="0">
                <a:latin typeface="Ebrima" panose="02000000000000000000" pitchFamily="2" charset="0"/>
                <a:ea typeface="Ebrima" panose="02000000000000000000" pitchFamily="2" charset="0"/>
                <a:cs typeface="Ebrima" panose="02000000000000000000" pitchFamily="2" charset="0"/>
              </a:rPr>
              <a:t>QUESTIONS TO CONSIDER </a:t>
            </a:r>
          </a:p>
        </p:txBody>
      </p:sp>
      <p:pic>
        <p:nvPicPr>
          <p:cNvPr id="5" name="Picture 4">
            <a:extLst>
              <a:ext uri="{FF2B5EF4-FFF2-40B4-BE49-F238E27FC236}">
                <a16:creationId xmlns:a16="http://schemas.microsoft.com/office/drawing/2014/main" id="{9B6AEA78-263A-45E4-810F-48FA05646D43}"/>
              </a:ext>
            </a:extLst>
          </p:cNvPr>
          <p:cNvPicPr>
            <a:picLocks noChangeAspect="1"/>
          </p:cNvPicPr>
          <p:nvPr/>
        </p:nvPicPr>
        <p:blipFill rotWithShape="1">
          <a:blip r:embed="rId2"/>
          <a:srcRect t="37585"/>
          <a:stretch/>
        </p:blipFill>
        <p:spPr>
          <a:xfrm>
            <a:off x="-121947" y="5998311"/>
            <a:ext cx="12455196" cy="897355"/>
          </a:xfrm>
          <a:prstGeom prst="rect">
            <a:avLst/>
          </a:prstGeom>
        </p:spPr>
      </p:pic>
    </p:spTree>
    <p:extLst>
      <p:ext uri="{BB962C8B-B14F-4D97-AF65-F5344CB8AC3E}">
        <p14:creationId xmlns:p14="http://schemas.microsoft.com/office/powerpoint/2010/main" val="3375678325"/>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211EC9D-6B3A-2047-AE8B-80DB12DE0004}"/>
              </a:ext>
            </a:extLst>
          </p:cNvPr>
          <p:cNvSpPr txBox="1"/>
          <p:nvPr/>
        </p:nvSpPr>
        <p:spPr>
          <a:xfrm>
            <a:off x="312517" y="99528"/>
            <a:ext cx="12192000" cy="523220"/>
          </a:xfrm>
          <a:prstGeom prst="rect">
            <a:avLst/>
          </a:prstGeom>
          <a:noFill/>
        </p:spPr>
        <p:txBody>
          <a:bodyPr wrap="square" rtlCol="0">
            <a:spAutoFit/>
          </a:bodyPr>
          <a:lstStyle/>
          <a:p>
            <a:pPr algn="ctr"/>
            <a:r>
              <a:rPr lang="en-US" sz="2800" b="1" dirty="0">
                <a:latin typeface="Ebrima" panose="02000000000000000000" pitchFamily="2" charset="0"/>
                <a:ea typeface="Ebrima" panose="02000000000000000000" pitchFamily="2" charset="0"/>
                <a:cs typeface="Ebrima" panose="02000000000000000000" pitchFamily="2" charset="0"/>
              </a:rPr>
              <a:t>POSSIBLE FORMAL ROLE FOR SICC&amp;F IN STATE INFRASTRUCTURE </a:t>
            </a:r>
          </a:p>
        </p:txBody>
      </p:sp>
      <p:pic>
        <p:nvPicPr>
          <p:cNvPr id="6" name="Picture 5">
            <a:extLst>
              <a:ext uri="{FF2B5EF4-FFF2-40B4-BE49-F238E27FC236}">
                <a16:creationId xmlns:a16="http://schemas.microsoft.com/office/drawing/2014/main" id="{9AA374E2-EE1A-5643-AC5D-46B5AB713DF2}"/>
              </a:ext>
            </a:extLst>
          </p:cNvPr>
          <p:cNvPicPr>
            <a:picLocks noChangeAspect="1"/>
          </p:cNvPicPr>
          <p:nvPr/>
        </p:nvPicPr>
        <p:blipFill rotWithShape="1">
          <a:blip r:embed="rId2"/>
          <a:srcRect l="1652" t="2897"/>
          <a:stretch/>
        </p:blipFill>
        <p:spPr>
          <a:xfrm>
            <a:off x="729342" y="703771"/>
            <a:ext cx="10918371" cy="5450458"/>
          </a:xfrm>
          <a:prstGeom prst="rect">
            <a:avLst/>
          </a:prstGeom>
        </p:spPr>
      </p:pic>
      <p:pic>
        <p:nvPicPr>
          <p:cNvPr id="4" name="Picture 3">
            <a:extLst>
              <a:ext uri="{FF2B5EF4-FFF2-40B4-BE49-F238E27FC236}">
                <a16:creationId xmlns:a16="http://schemas.microsoft.com/office/drawing/2014/main" id="{DE22AA4B-1D1C-412B-8B35-85D00FC8B38D}"/>
              </a:ext>
            </a:extLst>
          </p:cNvPr>
          <p:cNvPicPr>
            <a:picLocks noChangeAspect="1"/>
          </p:cNvPicPr>
          <p:nvPr/>
        </p:nvPicPr>
        <p:blipFill rotWithShape="1">
          <a:blip r:embed="rId3"/>
          <a:srcRect t="37585"/>
          <a:stretch/>
        </p:blipFill>
        <p:spPr>
          <a:xfrm>
            <a:off x="30453" y="6201572"/>
            <a:ext cx="12324833" cy="846494"/>
          </a:xfrm>
          <a:prstGeom prst="rect">
            <a:avLst/>
          </a:prstGeom>
        </p:spPr>
      </p:pic>
    </p:spTree>
    <p:extLst>
      <p:ext uri="{BB962C8B-B14F-4D97-AF65-F5344CB8AC3E}">
        <p14:creationId xmlns:p14="http://schemas.microsoft.com/office/powerpoint/2010/main" val="989142369"/>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2246" y="1994704"/>
            <a:ext cx="9357360" cy="1283105"/>
          </a:xfrm>
        </p:spPr>
        <p:txBody>
          <a:bodyPr anchor="ctr">
            <a:normAutofit fontScale="90000"/>
          </a:bodyPr>
          <a:lstStyle/>
          <a:p>
            <a:pPr algn="ctr"/>
            <a:r>
              <a:rPr lang="en-US" sz="3100" dirty="0"/>
              <a:t>SICC&amp;F Strategic Priorities </a:t>
            </a:r>
            <a:br>
              <a:rPr lang="en-US" sz="4000" dirty="0"/>
            </a:br>
            <a:r>
              <a:rPr lang="en-US" sz="4400" dirty="0"/>
              <a:t>GOALS &amp; POSSIBLE OBJECTIVES </a:t>
            </a:r>
            <a:endParaRPr lang="en-CA" dirty="0"/>
          </a:p>
        </p:txBody>
      </p:sp>
    </p:spTree>
    <p:extLst>
      <p:ext uri="{BB962C8B-B14F-4D97-AF65-F5344CB8AC3E}">
        <p14:creationId xmlns:p14="http://schemas.microsoft.com/office/powerpoint/2010/main" val="1741220837"/>
      </p:ext>
    </p:extLst>
  </p:cSld>
  <p:clrMapOvr>
    <a:masterClrMapping/>
  </p:clrMapOvr>
  <mc:AlternateContent xmlns:mc="http://schemas.openxmlformats.org/markup-compatibility/2006" xmlns:p14="http://schemas.microsoft.com/office/powerpoint/2010/main">
    <mc:Choice Requires="p14">
      <p:transition spd="slow" p14:dur="1500">
        <p14:switch dir="r"/>
      </p:transition>
    </mc:Choice>
    <mc:Fallback xmlns="">
      <p:transition spd="slow">
        <p:fade/>
      </p:transition>
    </mc:Fallback>
  </mc:AlternateContent>
</p:sld>
</file>

<file path=ppt/theme/theme1.xml><?xml version="1.0" encoding="utf-8"?>
<a:theme xmlns:a="http://schemas.openxmlformats.org/drawingml/2006/main" name="MENTOR THEME">
  <a:themeElements>
    <a:clrScheme name="Custom 3">
      <a:dk1>
        <a:srgbClr val="001217"/>
      </a:dk1>
      <a:lt1>
        <a:srgbClr val="FFFFFF"/>
      </a:lt1>
      <a:dk2>
        <a:srgbClr val="001217"/>
      </a:dk2>
      <a:lt2>
        <a:srgbClr val="DAEAEF"/>
      </a:lt2>
      <a:accent1>
        <a:srgbClr val="D81D1D"/>
      </a:accent1>
      <a:accent2>
        <a:srgbClr val="FFAD28"/>
      </a:accent2>
      <a:accent3>
        <a:srgbClr val="33C1B3"/>
      </a:accent3>
      <a:accent4>
        <a:srgbClr val="0D5F9A"/>
      </a:accent4>
      <a:accent5>
        <a:srgbClr val="FFFFFF"/>
      </a:accent5>
      <a:accent6>
        <a:srgbClr val="00121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NTOR THEME" id="{FC5D781D-7030-44DB-B3B9-692D983D29B3}" vid="{93A5350E-FDC8-4BDA-B288-2CBBC39230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1169</TotalTime>
  <Words>2622</Words>
  <Application>Microsoft Office PowerPoint</Application>
  <PresentationFormat>Widescreen</PresentationFormat>
  <Paragraphs>200</Paragraphs>
  <Slides>19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Ebrima</vt:lpstr>
      <vt:lpstr>Glacial Indifference</vt:lpstr>
      <vt:lpstr>Wingdings</vt:lpstr>
      <vt:lpstr>MENTOR THEME</vt:lpstr>
      <vt:lpstr>SICC&amp;F Sensemaking of Thought-Partner Sessions SETTING PRIORITIES </vt:lpstr>
      <vt:lpstr>SESSION GOALS </vt:lpstr>
      <vt:lpstr>SICC&amp;F Exploration of  STATE ECEC INFRASTUCTURE</vt:lpstr>
      <vt:lpstr>PowerPoint Presentation</vt:lpstr>
      <vt:lpstr>PowerPoint Presentation</vt:lpstr>
      <vt:lpstr>PowerPoint Presentation</vt:lpstr>
      <vt:lpstr>PowerPoint Presentation</vt:lpstr>
      <vt:lpstr>PowerPoint Presentation</vt:lpstr>
      <vt:lpstr>SICC&amp;F Strategic Priorities  GOALS &amp; POSSIBLE OBJECTIVES </vt:lpstr>
      <vt:lpstr>CRITICAL SHIFTS SICC&amp;F SHOULD LEAD &amp; IMPLEMENT v2</vt:lpstr>
      <vt:lpstr>CRITICAL SHIFTS SICC&amp;F SHOULD LEAD &amp; IMPLEMENT- v3</vt:lpstr>
      <vt:lpstr>Critical Shifts SICC&amp;F Should Lead &amp; Implement - V3</vt:lpstr>
      <vt:lpstr>Critical Shifts SICC&amp;F Should Lead &amp; Implement</vt:lpstr>
      <vt:lpstr>Critical Shifts SICC&amp;F Should Lead &amp; Implement</vt:lpstr>
      <vt:lpstr>Critical Shifts SICC&amp;F Should Lead &amp; Implement</vt:lpstr>
      <vt:lpstr>Critical Shifts SICC&amp;F Should Lead &amp; Implement</vt:lpstr>
      <vt:lpstr>Critical Shifts SICC&amp;F Should Lead &amp; Implement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Sylvia Cheuy</dc:creator>
  <cp:lastModifiedBy>Lori Longueville</cp:lastModifiedBy>
  <cp:revision>24</cp:revision>
  <cp:lastPrinted>2021-06-09T13:33:10Z</cp:lastPrinted>
  <dcterms:created xsi:type="dcterms:W3CDTF">2021-06-08T14:50:18Z</dcterms:created>
  <dcterms:modified xsi:type="dcterms:W3CDTF">2021-07-17T16:17:29Z</dcterms:modified>
</cp:coreProperties>
</file>